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0"/>
  </p:notesMasterIdLst>
  <p:sldIdLst>
    <p:sldId id="271" r:id="rId2"/>
    <p:sldId id="299" r:id="rId3"/>
    <p:sldId id="260" r:id="rId4"/>
    <p:sldId id="272" r:id="rId5"/>
    <p:sldId id="280" r:id="rId6"/>
    <p:sldId id="388" r:id="rId7"/>
    <p:sldId id="419" r:id="rId8"/>
    <p:sldId id="306" r:id="rId9"/>
    <p:sldId id="308" r:id="rId10"/>
    <p:sldId id="309" r:id="rId11"/>
    <p:sldId id="310" r:id="rId12"/>
    <p:sldId id="311" r:id="rId13"/>
    <p:sldId id="314" r:id="rId14"/>
    <p:sldId id="315" r:id="rId15"/>
    <p:sldId id="317" r:id="rId16"/>
    <p:sldId id="316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07" r:id="rId26"/>
    <p:sldId id="329" r:id="rId27"/>
    <p:sldId id="378" r:id="rId28"/>
    <p:sldId id="377" r:id="rId29"/>
    <p:sldId id="328" r:id="rId30"/>
    <p:sldId id="331" r:id="rId31"/>
    <p:sldId id="399" r:id="rId32"/>
    <p:sldId id="332" r:id="rId33"/>
    <p:sldId id="333" r:id="rId34"/>
    <p:sldId id="334" r:id="rId35"/>
    <p:sldId id="335" r:id="rId36"/>
    <p:sldId id="336" r:id="rId37"/>
    <p:sldId id="326" r:id="rId38"/>
    <p:sldId id="337" r:id="rId39"/>
    <p:sldId id="338" r:id="rId40"/>
    <p:sldId id="341" r:id="rId41"/>
    <p:sldId id="344" r:id="rId42"/>
    <p:sldId id="345" r:id="rId43"/>
    <p:sldId id="340" r:id="rId44"/>
    <p:sldId id="343" r:id="rId45"/>
    <p:sldId id="346" r:id="rId46"/>
    <p:sldId id="347" r:id="rId47"/>
    <p:sldId id="342" r:id="rId48"/>
    <p:sldId id="349" r:id="rId49"/>
    <p:sldId id="350" r:id="rId50"/>
    <p:sldId id="348" r:id="rId51"/>
    <p:sldId id="351" r:id="rId52"/>
    <p:sldId id="352" r:id="rId53"/>
    <p:sldId id="353" r:id="rId54"/>
    <p:sldId id="354" r:id="rId55"/>
    <p:sldId id="355" r:id="rId56"/>
    <p:sldId id="389" r:id="rId57"/>
    <p:sldId id="356" r:id="rId58"/>
    <p:sldId id="358" r:id="rId59"/>
    <p:sldId id="278" r:id="rId60"/>
    <p:sldId id="281" r:id="rId61"/>
    <p:sldId id="359" r:id="rId62"/>
    <p:sldId id="365" r:id="rId63"/>
    <p:sldId id="363" r:id="rId64"/>
    <p:sldId id="384" r:id="rId65"/>
    <p:sldId id="367" r:id="rId66"/>
    <p:sldId id="381" r:id="rId67"/>
    <p:sldId id="368" r:id="rId68"/>
    <p:sldId id="369" r:id="rId69"/>
    <p:sldId id="370" r:id="rId70"/>
    <p:sldId id="380" r:id="rId71"/>
    <p:sldId id="371" r:id="rId72"/>
    <p:sldId id="372" r:id="rId73"/>
    <p:sldId id="379" r:id="rId74"/>
    <p:sldId id="401" r:id="rId75"/>
    <p:sldId id="400" r:id="rId76"/>
    <p:sldId id="373" r:id="rId77"/>
    <p:sldId id="374" r:id="rId78"/>
    <p:sldId id="375" r:id="rId79"/>
    <p:sldId id="376" r:id="rId80"/>
    <p:sldId id="277" r:id="rId81"/>
    <p:sldId id="382" r:id="rId82"/>
    <p:sldId id="390" r:id="rId83"/>
    <p:sldId id="407" r:id="rId84"/>
    <p:sldId id="279" r:id="rId85"/>
    <p:sldId id="283" r:id="rId86"/>
    <p:sldId id="392" r:id="rId87"/>
    <p:sldId id="402" r:id="rId88"/>
    <p:sldId id="403" r:id="rId89"/>
    <p:sldId id="393" r:id="rId90"/>
    <p:sldId id="404" r:id="rId91"/>
    <p:sldId id="406" r:id="rId92"/>
    <p:sldId id="405" r:id="rId93"/>
    <p:sldId id="396" r:id="rId94"/>
    <p:sldId id="385" r:id="rId95"/>
    <p:sldId id="408" r:id="rId96"/>
    <p:sldId id="409" r:id="rId97"/>
    <p:sldId id="410" r:id="rId98"/>
    <p:sldId id="411" r:id="rId99"/>
    <p:sldId id="412" r:id="rId100"/>
    <p:sldId id="413" r:id="rId101"/>
    <p:sldId id="414" r:id="rId102"/>
    <p:sldId id="386" r:id="rId103"/>
    <p:sldId id="415" r:id="rId104"/>
    <p:sldId id="387" r:id="rId105"/>
    <p:sldId id="416" r:id="rId106"/>
    <p:sldId id="391" r:id="rId107"/>
    <p:sldId id="418" r:id="rId108"/>
    <p:sldId id="397" r:id="rId10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7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3992" autoAdjust="0"/>
  </p:normalViewPr>
  <p:slideViewPr>
    <p:cSldViewPr snapToGrid="0">
      <p:cViewPr varScale="1">
        <p:scale>
          <a:sx n="71" d="100"/>
          <a:sy n="71" d="100"/>
        </p:scale>
        <p:origin x="-7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766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3095075" y="1414746"/>
            <a:ext cx="6001850" cy="1340072"/>
            <a:chOff x="3095075" y="1664584"/>
            <a:chExt cx="6001850" cy="13400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5075" y="1664584"/>
              <a:ext cx="6001850" cy="134007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 rot="1083525">
              <a:off x="4533724" y="2262594"/>
              <a:ext cx="948539" cy="481316"/>
              <a:chOff x="3095075" y="3422370"/>
              <a:chExt cx="2584747" cy="1311574"/>
            </a:xfrm>
          </p:grpSpPr>
          <p:sp>
            <p:nvSpPr>
              <p:cNvPr id="7" name="Freeform 69"/>
              <p:cNvSpPr>
                <a:spLocks noEditPoints="1"/>
              </p:cNvSpPr>
              <p:nvPr/>
            </p:nvSpPr>
            <p:spPr bwMode="auto">
              <a:xfrm>
                <a:off x="3095075" y="3564162"/>
                <a:ext cx="809395" cy="1169782"/>
              </a:xfrm>
              <a:custGeom>
                <a:avLst/>
                <a:gdLst>
                  <a:gd name="T0" fmla="*/ 113 w 187"/>
                  <a:gd name="T1" fmla="*/ 100 h 270"/>
                  <a:gd name="T2" fmla="*/ 16 w 187"/>
                  <a:gd name="T3" fmla="*/ 40 h 270"/>
                  <a:gd name="T4" fmla="*/ 16 w 187"/>
                  <a:gd name="T5" fmla="*/ 40 h 270"/>
                  <a:gd name="T6" fmla="*/ 13 w 187"/>
                  <a:gd name="T7" fmla="*/ 40 h 270"/>
                  <a:gd name="T8" fmla="*/ 12 w 187"/>
                  <a:gd name="T9" fmla="*/ 44 h 270"/>
                  <a:gd name="T10" fmla="*/ 3 w 187"/>
                  <a:gd name="T11" fmla="*/ 54 h 270"/>
                  <a:gd name="T12" fmla="*/ 9 w 187"/>
                  <a:gd name="T13" fmla="*/ 59 h 270"/>
                  <a:gd name="T14" fmla="*/ 13 w 187"/>
                  <a:gd name="T15" fmla="*/ 149 h 270"/>
                  <a:gd name="T16" fmla="*/ 21 w 187"/>
                  <a:gd name="T17" fmla="*/ 254 h 270"/>
                  <a:gd name="T18" fmla="*/ 30 w 187"/>
                  <a:gd name="T19" fmla="*/ 270 h 270"/>
                  <a:gd name="T20" fmla="*/ 181 w 187"/>
                  <a:gd name="T21" fmla="*/ 187 h 270"/>
                  <a:gd name="T22" fmla="*/ 113 w 187"/>
                  <a:gd name="T23" fmla="*/ 100 h 270"/>
                  <a:gd name="T24" fmla="*/ 150 w 187"/>
                  <a:gd name="T25" fmla="*/ 215 h 270"/>
                  <a:gd name="T26" fmla="*/ 38 w 187"/>
                  <a:gd name="T27" fmla="*/ 249 h 270"/>
                  <a:gd name="T28" fmla="*/ 32 w 187"/>
                  <a:gd name="T29" fmla="*/ 163 h 270"/>
                  <a:gd name="T30" fmla="*/ 20 w 187"/>
                  <a:gd name="T31" fmla="*/ 51 h 270"/>
                  <a:gd name="T32" fmla="*/ 78 w 187"/>
                  <a:gd name="T33" fmla="*/ 42 h 270"/>
                  <a:gd name="T34" fmla="*/ 85 w 187"/>
                  <a:gd name="T35" fmla="*/ 104 h 270"/>
                  <a:gd name="T36" fmla="*/ 91 w 187"/>
                  <a:gd name="T37" fmla="*/ 119 h 270"/>
                  <a:gd name="T38" fmla="*/ 150 w 187"/>
                  <a:gd name="T39" fmla="*/ 21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7" h="270">
                    <a:moveTo>
                      <a:pt x="113" y="100"/>
                    </a:moveTo>
                    <a:cubicBezTo>
                      <a:pt x="149" y="51"/>
                      <a:pt x="66" y="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5" y="38"/>
                      <a:pt x="13" y="38"/>
                      <a:pt x="13" y="40"/>
                    </a:cubicBezTo>
                    <a:cubicBezTo>
                      <a:pt x="12" y="41"/>
                      <a:pt x="12" y="43"/>
                      <a:pt x="12" y="44"/>
                    </a:cubicBezTo>
                    <a:cubicBezTo>
                      <a:pt x="9" y="47"/>
                      <a:pt x="6" y="50"/>
                      <a:pt x="3" y="54"/>
                    </a:cubicBezTo>
                    <a:cubicBezTo>
                      <a:pt x="0" y="58"/>
                      <a:pt x="6" y="62"/>
                      <a:pt x="9" y="59"/>
                    </a:cubicBezTo>
                    <a:cubicBezTo>
                      <a:pt x="6" y="88"/>
                      <a:pt x="11" y="120"/>
                      <a:pt x="13" y="149"/>
                    </a:cubicBezTo>
                    <a:cubicBezTo>
                      <a:pt x="15" y="183"/>
                      <a:pt x="13" y="221"/>
                      <a:pt x="21" y="254"/>
                    </a:cubicBezTo>
                    <a:cubicBezTo>
                      <a:pt x="18" y="261"/>
                      <a:pt x="21" y="270"/>
                      <a:pt x="30" y="270"/>
                    </a:cubicBezTo>
                    <a:cubicBezTo>
                      <a:pt x="87" y="270"/>
                      <a:pt x="173" y="259"/>
                      <a:pt x="181" y="187"/>
                    </a:cubicBezTo>
                    <a:cubicBezTo>
                      <a:pt x="187" y="139"/>
                      <a:pt x="156" y="101"/>
                      <a:pt x="113" y="100"/>
                    </a:cubicBezTo>
                    <a:close/>
                    <a:moveTo>
                      <a:pt x="150" y="215"/>
                    </a:moveTo>
                    <a:cubicBezTo>
                      <a:pt x="126" y="246"/>
                      <a:pt x="76" y="249"/>
                      <a:pt x="38" y="249"/>
                    </a:cubicBezTo>
                    <a:cubicBezTo>
                      <a:pt x="40" y="221"/>
                      <a:pt x="34" y="191"/>
                      <a:pt x="32" y="163"/>
                    </a:cubicBezTo>
                    <a:cubicBezTo>
                      <a:pt x="28" y="127"/>
                      <a:pt x="30" y="86"/>
                      <a:pt x="20" y="51"/>
                    </a:cubicBezTo>
                    <a:cubicBezTo>
                      <a:pt x="37" y="40"/>
                      <a:pt x="57" y="37"/>
                      <a:pt x="78" y="42"/>
                    </a:cubicBezTo>
                    <a:cubicBezTo>
                      <a:pt x="114" y="52"/>
                      <a:pt x="112" y="85"/>
                      <a:pt x="85" y="104"/>
                    </a:cubicBezTo>
                    <a:cubicBezTo>
                      <a:pt x="77" y="109"/>
                      <a:pt x="82" y="121"/>
                      <a:pt x="91" y="119"/>
                    </a:cubicBezTo>
                    <a:cubicBezTo>
                      <a:pt x="152" y="101"/>
                      <a:pt x="187" y="168"/>
                      <a:pt x="150" y="215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70"/>
              <p:cNvSpPr>
                <a:spLocks noEditPoints="1"/>
              </p:cNvSpPr>
              <p:nvPr/>
            </p:nvSpPr>
            <p:spPr bwMode="auto">
              <a:xfrm>
                <a:off x="3384567" y="4196317"/>
                <a:ext cx="283584" cy="313123"/>
              </a:xfrm>
              <a:custGeom>
                <a:avLst/>
                <a:gdLst>
                  <a:gd name="T0" fmla="*/ 63 w 65"/>
                  <a:gd name="T1" fmla="*/ 31 h 72"/>
                  <a:gd name="T2" fmla="*/ 8 w 65"/>
                  <a:gd name="T3" fmla="*/ 7 h 72"/>
                  <a:gd name="T4" fmla="*/ 1 w 65"/>
                  <a:gd name="T5" fmla="*/ 18 h 72"/>
                  <a:gd name="T6" fmla="*/ 12 w 65"/>
                  <a:gd name="T7" fmla="*/ 64 h 72"/>
                  <a:gd name="T8" fmla="*/ 24 w 65"/>
                  <a:gd name="T9" fmla="*/ 61 h 72"/>
                  <a:gd name="T10" fmla="*/ 63 w 65"/>
                  <a:gd name="T11" fmla="*/ 31 h 72"/>
                  <a:gd name="T12" fmla="*/ 22 w 65"/>
                  <a:gd name="T13" fmla="*/ 42 h 72"/>
                  <a:gd name="T14" fmla="*/ 20 w 65"/>
                  <a:gd name="T15" fmla="*/ 22 h 72"/>
                  <a:gd name="T16" fmla="*/ 47 w 65"/>
                  <a:gd name="T17" fmla="*/ 32 h 72"/>
                  <a:gd name="T18" fmla="*/ 22 w 65"/>
                  <a:gd name="T19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72">
                    <a:moveTo>
                      <a:pt x="63" y="31"/>
                    </a:moveTo>
                    <a:cubicBezTo>
                      <a:pt x="61" y="3"/>
                      <a:pt x="28" y="0"/>
                      <a:pt x="8" y="7"/>
                    </a:cubicBezTo>
                    <a:cubicBezTo>
                      <a:pt x="3" y="9"/>
                      <a:pt x="0" y="13"/>
                      <a:pt x="1" y="18"/>
                    </a:cubicBezTo>
                    <a:cubicBezTo>
                      <a:pt x="6" y="33"/>
                      <a:pt x="6" y="50"/>
                      <a:pt x="12" y="64"/>
                    </a:cubicBezTo>
                    <a:cubicBezTo>
                      <a:pt x="15" y="72"/>
                      <a:pt x="25" y="69"/>
                      <a:pt x="24" y="61"/>
                    </a:cubicBezTo>
                    <a:cubicBezTo>
                      <a:pt x="43" y="63"/>
                      <a:pt x="65" y="53"/>
                      <a:pt x="63" y="31"/>
                    </a:cubicBezTo>
                    <a:close/>
                    <a:moveTo>
                      <a:pt x="22" y="42"/>
                    </a:moveTo>
                    <a:cubicBezTo>
                      <a:pt x="22" y="36"/>
                      <a:pt x="22" y="29"/>
                      <a:pt x="20" y="22"/>
                    </a:cubicBezTo>
                    <a:cubicBezTo>
                      <a:pt x="31" y="20"/>
                      <a:pt x="44" y="20"/>
                      <a:pt x="47" y="32"/>
                    </a:cubicBezTo>
                    <a:cubicBezTo>
                      <a:pt x="50" y="45"/>
                      <a:pt x="32" y="43"/>
                      <a:pt x="22" y="42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71"/>
              <p:cNvSpPr>
                <a:spLocks noEditPoints="1"/>
              </p:cNvSpPr>
              <p:nvPr/>
            </p:nvSpPr>
            <p:spPr bwMode="auto">
              <a:xfrm>
                <a:off x="3272315" y="3812297"/>
                <a:ext cx="215643" cy="194964"/>
              </a:xfrm>
              <a:custGeom>
                <a:avLst/>
                <a:gdLst>
                  <a:gd name="T0" fmla="*/ 47 w 50"/>
                  <a:gd name="T1" fmla="*/ 5 h 45"/>
                  <a:gd name="T2" fmla="*/ 40 w 50"/>
                  <a:gd name="T3" fmla="*/ 0 h 45"/>
                  <a:gd name="T4" fmla="*/ 9 w 50"/>
                  <a:gd name="T5" fmla="*/ 4 h 45"/>
                  <a:gd name="T6" fmla="*/ 2 w 50"/>
                  <a:gd name="T7" fmla="*/ 13 h 45"/>
                  <a:gd name="T8" fmla="*/ 19 w 50"/>
                  <a:gd name="T9" fmla="*/ 44 h 45"/>
                  <a:gd name="T10" fmla="*/ 23 w 50"/>
                  <a:gd name="T11" fmla="*/ 42 h 45"/>
                  <a:gd name="T12" fmla="*/ 30 w 50"/>
                  <a:gd name="T13" fmla="*/ 41 h 45"/>
                  <a:gd name="T14" fmla="*/ 45 w 50"/>
                  <a:gd name="T15" fmla="*/ 30 h 45"/>
                  <a:gd name="T16" fmla="*/ 47 w 50"/>
                  <a:gd name="T17" fmla="*/ 5 h 45"/>
                  <a:gd name="T18" fmla="*/ 33 w 50"/>
                  <a:gd name="T19" fmla="*/ 21 h 45"/>
                  <a:gd name="T20" fmla="*/ 21 w 50"/>
                  <a:gd name="T21" fmla="*/ 26 h 45"/>
                  <a:gd name="T22" fmla="*/ 18 w 50"/>
                  <a:gd name="T23" fmla="*/ 29 h 45"/>
                  <a:gd name="T24" fmla="*/ 16 w 50"/>
                  <a:gd name="T25" fmla="*/ 17 h 45"/>
                  <a:gd name="T26" fmla="*/ 34 w 50"/>
                  <a:gd name="T27" fmla="*/ 14 h 45"/>
                  <a:gd name="T28" fmla="*/ 33 w 50"/>
                  <a:gd name="T29" fmla="*/ 2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45">
                    <a:moveTo>
                      <a:pt x="47" y="5"/>
                    </a:moveTo>
                    <a:cubicBezTo>
                      <a:pt x="46" y="2"/>
                      <a:pt x="43" y="0"/>
                      <a:pt x="40" y="0"/>
                    </a:cubicBezTo>
                    <a:cubicBezTo>
                      <a:pt x="29" y="0"/>
                      <a:pt x="19" y="4"/>
                      <a:pt x="9" y="4"/>
                    </a:cubicBezTo>
                    <a:cubicBezTo>
                      <a:pt x="4" y="4"/>
                      <a:pt x="0" y="8"/>
                      <a:pt x="2" y="13"/>
                    </a:cubicBezTo>
                    <a:cubicBezTo>
                      <a:pt x="6" y="23"/>
                      <a:pt x="10" y="36"/>
                      <a:pt x="19" y="44"/>
                    </a:cubicBezTo>
                    <a:cubicBezTo>
                      <a:pt x="20" y="45"/>
                      <a:pt x="23" y="44"/>
                      <a:pt x="23" y="42"/>
                    </a:cubicBezTo>
                    <a:cubicBezTo>
                      <a:pt x="25" y="43"/>
                      <a:pt x="27" y="43"/>
                      <a:pt x="30" y="41"/>
                    </a:cubicBezTo>
                    <a:cubicBezTo>
                      <a:pt x="35" y="37"/>
                      <a:pt x="41" y="35"/>
                      <a:pt x="45" y="30"/>
                    </a:cubicBezTo>
                    <a:cubicBezTo>
                      <a:pt x="50" y="23"/>
                      <a:pt x="48" y="13"/>
                      <a:pt x="47" y="5"/>
                    </a:cubicBezTo>
                    <a:close/>
                    <a:moveTo>
                      <a:pt x="33" y="21"/>
                    </a:moveTo>
                    <a:cubicBezTo>
                      <a:pt x="30" y="23"/>
                      <a:pt x="25" y="24"/>
                      <a:pt x="21" y="26"/>
                    </a:cubicBezTo>
                    <a:cubicBezTo>
                      <a:pt x="19" y="27"/>
                      <a:pt x="18" y="28"/>
                      <a:pt x="18" y="29"/>
                    </a:cubicBezTo>
                    <a:cubicBezTo>
                      <a:pt x="17" y="25"/>
                      <a:pt x="17" y="21"/>
                      <a:pt x="16" y="17"/>
                    </a:cubicBezTo>
                    <a:cubicBezTo>
                      <a:pt x="22" y="16"/>
                      <a:pt x="28" y="15"/>
                      <a:pt x="34" y="14"/>
                    </a:cubicBezTo>
                    <a:cubicBezTo>
                      <a:pt x="34" y="17"/>
                      <a:pt x="34" y="20"/>
                      <a:pt x="33" y="2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72"/>
              <p:cNvSpPr>
                <a:spLocks noEditPoints="1"/>
              </p:cNvSpPr>
              <p:nvPr/>
            </p:nvSpPr>
            <p:spPr bwMode="auto">
              <a:xfrm>
                <a:off x="3677011" y="3581886"/>
                <a:ext cx="871429" cy="918693"/>
              </a:xfrm>
              <a:custGeom>
                <a:avLst/>
                <a:gdLst>
                  <a:gd name="T0" fmla="*/ 125 w 201"/>
                  <a:gd name="T1" fmla="*/ 7 h 212"/>
                  <a:gd name="T2" fmla="*/ 74 w 201"/>
                  <a:gd name="T3" fmla="*/ 87 h 212"/>
                  <a:gd name="T4" fmla="*/ 83 w 201"/>
                  <a:gd name="T5" fmla="*/ 83 h 212"/>
                  <a:gd name="T6" fmla="*/ 115 w 201"/>
                  <a:gd name="T7" fmla="*/ 79 h 212"/>
                  <a:gd name="T8" fmla="*/ 121 w 201"/>
                  <a:gd name="T9" fmla="*/ 110 h 212"/>
                  <a:gd name="T10" fmla="*/ 119 w 201"/>
                  <a:gd name="T11" fmla="*/ 110 h 212"/>
                  <a:gd name="T12" fmla="*/ 72 w 201"/>
                  <a:gd name="T13" fmla="*/ 190 h 212"/>
                  <a:gd name="T14" fmla="*/ 101 w 201"/>
                  <a:gd name="T15" fmla="*/ 212 h 212"/>
                  <a:gd name="T16" fmla="*/ 125 w 201"/>
                  <a:gd name="T17" fmla="*/ 196 h 212"/>
                  <a:gd name="T18" fmla="*/ 126 w 201"/>
                  <a:gd name="T19" fmla="*/ 197 h 212"/>
                  <a:gd name="T20" fmla="*/ 135 w 201"/>
                  <a:gd name="T21" fmla="*/ 206 h 212"/>
                  <a:gd name="T22" fmla="*/ 158 w 201"/>
                  <a:gd name="T23" fmla="*/ 200 h 212"/>
                  <a:gd name="T24" fmla="*/ 171 w 201"/>
                  <a:gd name="T25" fmla="*/ 193 h 212"/>
                  <a:gd name="T26" fmla="*/ 125 w 201"/>
                  <a:gd name="T27" fmla="*/ 7 h 212"/>
                  <a:gd name="T28" fmla="*/ 141 w 201"/>
                  <a:gd name="T29" fmla="*/ 187 h 212"/>
                  <a:gd name="T30" fmla="*/ 136 w 201"/>
                  <a:gd name="T31" fmla="*/ 171 h 212"/>
                  <a:gd name="T32" fmla="*/ 118 w 201"/>
                  <a:gd name="T33" fmla="*/ 171 h 212"/>
                  <a:gd name="T34" fmla="*/ 99 w 201"/>
                  <a:gd name="T35" fmla="*/ 193 h 212"/>
                  <a:gd name="T36" fmla="*/ 88 w 201"/>
                  <a:gd name="T37" fmla="*/ 178 h 212"/>
                  <a:gd name="T38" fmla="*/ 122 w 201"/>
                  <a:gd name="T39" fmla="*/ 119 h 212"/>
                  <a:gd name="T40" fmla="*/ 122 w 201"/>
                  <a:gd name="T41" fmla="*/ 118 h 212"/>
                  <a:gd name="T42" fmla="*/ 133 w 201"/>
                  <a:gd name="T43" fmla="*/ 116 h 212"/>
                  <a:gd name="T44" fmla="*/ 109 w 201"/>
                  <a:gd name="T45" fmla="*/ 46 h 212"/>
                  <a:gd name="T46" fmla="*/ 86 w 201"/>
                  <a:gd name="T47" fmla="*/ 51 h 212"/>
                  <a:gd name="T48" fmla="*/ 67 w 201"/>
                  <a:gd name="T49" fmla="*/ 67 h 212"/>
                  <a:gd name="T50" fmla="*/ 65 w 201"/>
                  <a:gd name="T51" fmla="*/ 40 h 212"/>
                  <a:gd name="T52" fmla="*/ 122 w 201"/>
                  <a:gd name="T53" fmla="*/ 23 h 212"/>
                  <a:gd name="T54" fmla="*/ 157 w 201"/>
                  <a:gd name="T55" fmla="*/ 75 h 212"/>
                  <a:gd name="T56" fmla="*/ 154 w 201"/>
                  <a:gd name="T57" fmla="*/ 185 h 212"/>
                  <a:gd name="T58" fmla="*/ 141 w 201"/>
                  <a:gd name="T59" fmla="*/ 187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1" h="212">
                    <a:moveTo>
                      <a:pt x="125" y="7"/>
                    </a:moveTo>
                    <a:cubicBezTo>
                      <a:pt x="74" y="0"/>
                      <a:pt x="0" y="57"/>
                      <a:pt x="74" y="87"/>
                    </a:cubicBezTo>
                    <a:cubicBezTo>
                      <a:pt x="77" y="88"/>
                      <a:pt x="81" y="86"/>
                      <a:pt x="83" y="83"/>
                    </a:cubicBezTo>
                    <a:cubicBezTo>
                      <a:pt x="90" y="68"/>
                      <a:pt x="107" y="58"/>
                      <a:pt x="115" y="79"/>
                    </a:cubicBezTo>
                    <a:cubicBezTo>
                      <a:pt x="118" y="89"/>
                      <a:pt x="120" y="99"/>
                      <a:pt x="121" y="110"/>
                    </a:cubicBezTo>
                    <a:cubicBezTo>
                      <a:pt x="120" y="110"/>
                      <a:pt x="120" y="110"/>
                      <a:pt x="119" y="110"/>
                    </a:cubicBezTo>
                    <a:cubicBezTo>
                      <a:pt x="81" y="114"/>
                      <a:pt x="58" y="155"/>
                      <a:pt x="72" y="190"/>
                    </a:cubicBezTo>
                    <a:cubicBezTo>
                      <a:pt x="77" y="202"/>
                      <a:pt x="87" y="212"/>
                      <a:pt x="101" y="212"/>
                    </a:cubicBezTo>
                    <a:cubicBezTo>
                      <a:pt x="112" y="212"/>
                      <a:pt x="120" y="205"/>
                      <a:pt x="125" y="196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6" y="202"/>
                      <a:pt x="129" y="207"/>
                      <a:pt x="135" y="206"/>
                    </a:cubicBezTo>
                    <a:cubicBezTo>
                      <a:pt x="141" y="206"/>
                      <a:pt x="152" y="205"/>
                      <a:pt x="158" y="200"/>
                    </a:cubicBezTo>
                    <a:cubicBezTo>
                      <a:pt x="163" y="203"/>
                      <a:pt x="171" y="200"/>
                      <a:pt x="171" y="193"/>
                    </a:cubicBezTo>
                    <a:cubicBezTo>
                      <a:pt x="171" y="143"/>
                      <a:pt x="201" y="17"/>
                      <a:pt x="125" y="7"/>
                    </a:cubicBezTo>
                    <a:close/>
                    <a:moveTo>
                      <a:pt x="141" y="187"/>
                    </a:moveTo>
                    <a:cubicBezTo>
                      <a:pt x="139" y="181"/>
                      <a:pt x="137" y="176"/>
                      <a:pt x="136" y="171"/>
                    </a:cubicBezTo>
                    <a:cubicBezTo>
                      <a:pt x="134" y="161"/>
                      <a:pt x="121" y="163"/>
                      <a:pt x="118" y="171"/>
                    </a:cubicBezTo>
                    <a:cubicBezTo>
                      <a:pt x="115" y="178"/>
                      <a:pt x="109" y="193"/>
                      <a:pt x="99" y="193"/>
                    </a:cubicBezTo>
                    <a:cubicBezTo>
                      <a:pt x="93" y="193"/>
                      <a:pt x="90" y="183"/>
                      <a:pt x="88" y="178"/>
                    </a:cubicBezTo>
                    <a:cubicBezTo>
                      <a:pt x="80" y="151"/>
                      <a:pt x="101" y="132"/>
                      <a:pt x="122" y="119"/>
                    </a:cubicBezTo>
                    <a:cubicBezTo>
                      <a:pt x="122" y="119"/>
                      <a:pt x="122" y="118"/>
                      <a:pt x="122" y="118"/>
                    </a:cubicBezTo>
                    <a:cubicBezTo>
                      <a:pt x="125" y="122"/>
                      <a:pt x="132" y="122"/>
                      <a:pt x="133" y="116"/>
                    </a:cubicBezTo>
                    <a:cubicBezTo>
                      <a:pt x="137" y="92"/>
                      <a:pt x="133" y="59"/>
                      <a:pt x="109" y="46"/>
                    </a:cubicBezTo>
                    <a:cubicBezTo>
                      <a:pt x="102" y="42"/>
                      <a:pt x="91" y="45"/>
                      <a:pt x="86" y="51"/>
                    </a:cubicBezTo>
                    <a:cubicBezTo>
                      <a:pt x="82" y="55"/>
                      <a:pt x="74" y="71"/>
                      <a:pt x="67" y="67"/>
                    </a:cubicBezTo>
                    <a:cubicBezTo>
                      <a:pt x="53" y="60"/>
                      <a:pt x="56" y="49"/>
                      <a:pt x="65" y="40"/>
                    </a:cubicBezTo>
                    <a:cubicBezTo>
                      <a:pt x="79" y="26"/>
                      <a:pt x="104" y="21"/>
                      <a:pt x="122" y="23"/>
                    </a:cubicBezTo>
                    <a:cubicBezTo>
                      <a:pt x="149" y="27"/>
                      <a:pt x="155" y="52"/>
                      <a:pt x="157" y="75"/>
                    </a:cubicBezTo>
                    <a:cubicBezTo>
                      <a:pt x="161" y="111"/>
                      <a:pt x="155" y="149"/>
                      <a:pt x="154" y="185"/>
                    </a:cubicBezTo>
                    <a:cubicBezTo>
                      <a:pt x="150" y="184"/>
                      <a:pt x="146" y="186"/>
                      <a:pt x="141" y="187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3"/>
              <p:cNvSpPr/>
              <p:nvPr/>
            </p:nvSpPr>
            <p:spPr bwMode="auto">
              <a:xfrm>
                <a:off x="4131926" y="4175640"/>
                <a:ext cx="124068" cy="138839"/>
              </a:xfrm>
              <a:custGeom>
                <a:avLst/>
                <a:gdLst>
                  <a:gd name="T0" fmla="*/ 26 w 29"/>
                  <a:gd name="T1" fmla="*/ 5 h 32"/>
                  <a:gd name="T2" fmla="*/ 19 w 29"/>
                  <a:gd name="T3" fmla="*/ 2 h 32"/>
                  <a:gd name="T4" fmla="*/ 4 w 29"/>
                  <a:gd name="T5" fmla="*/ 10 h 32"/>
                  <a:gd name="T6" fmla="*/ 4 w 29"/>
                  <a:gd name="T7" fmla="*/ 14 h 32"/>
                  <a:gd name="T8" fmla="*/ 4 w 29"/>
                  <a:gd name="T9" fmla="*/ 14 h 32"/>
                  <a:gd name="T10" fmla="*/ 2 w 29"/>
                  <a:gd name="T11" fmla="*/ 26 h 32"/>
                  <a:gd name="T12" fmla="*/ 15 w 29"/>
                  <a:gd name="T13" fmla="*/ 29 h 32"/>
                  <a:gd name="T14" fmla="*/ 29 w 29"/>
                  <a:gd name="T15" fmla="*/ 17 h 32"/>
                  <a:gd name="T16" fmla="*/ 26 w 29"/>
                  <a:gd name="T17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2">
                    <a:moveTo>
                      <a:pt x="26" y="5"/>
                    </a:moveTo>
                    <a:cubicBezTo>
                      <a:pt x="23" y="4"/>
                      <a:pt x="22" y="2"/>
                      <a:pt x="19" y="2"/>
                    </a:cubicBezTo>
                    <a:cubicBezTo>
                      <a:pt x="13" y="0"/>
                      <a:pt x="6" y="4"/>
                      <a:pt x="4" y="10"/>
                    </a:cubicBezTo>
                    <a:cubicBezTo>
                      <a:pt x="4" y="11"/>
                      <a:pt x="4" y="12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7"/>
                      <a:pt x="0" y="22"/>
                      <a:pt x="2" y="26"/>
                    </a:cubicBezTo>
                    <a:cubicBezTo>
                      <a:pt x="5" y="30"/>
                      <a:pt x="11" y="32"/>
                      <a:pt x="15" y="29"/>
                    </a:cubicBezTo>
                    <a:cubicBezTo>
                      <a:pt x="20" y="26"/>
                      <a:pt x="27" y="23"/>
                      <a:pt x="29" y="17"/>
                    </a:cubicBezTo>
                    <a:cubicBezTo>
                      <a:pt x="29" y="13"/>
                      <a:pt x="29" y="8"/>
                      <a:pt x="26" y="5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74"/>
              <p:cNvSpPr>
                <a:spLocks noEditPoints="1"/>
              </p:cNvSpPr>
              <p:nvPr/>
            </p:nvSpPr>
            <p:spPr bwMode="auto">
              <a:xfrm>
                <a:off x="4421418" y="3602564"/>
                <a:ext cx="620339" cy="856659"/>
              </a:xfrm>
              <a:custGeom>
                <a:avLst/>
                <a:gdLst>
                  <a:gd name="T0" fmla="*/ 137 w 143"/>
                  <a:gd name="T1" fmla="*/ 111 h 197"/>
                  <a:gd name="T2" fmla="*/ 93 w 143"/>
                  <a:gd name="T3" fmla="*/ 118 h 197"/>
                  <a:gd name="T4" fmla="*/ 57 w 143"/>
                  <a:gd name="T5" fmla="*/ 110 h 197"/>
                  <a:gd name="T6" fmla="*/ 68 w 143"/>
                  <a:gd name="T7" fmla="*/ 73 h 197"/>
                  <a:gd name="T8" fmla="*/ 100 w 143"/>
                  <a:gd name="T9" fmla="*/ 87 h 197"/>
                  <a:gd name="T10" fmla="*/ 116 w 143"/>
                  <a:gd name="T11" fmla="*/ 87 h 197"/>
                  <a:gd name="T12" fmla="*/ 139 w 143"/>
                  <a:gd name="T13" fmla="*/ 56 h 197"/>
                  <a:gd name="T14" fmla="*/ 135 w 143"/>
                  <a:gd name="T15" fmla="*/ 43 h 197"/>
                  <a:gd name="T16" fmla="*/ 136 w 143"/>
                  <a:gd name="T17" fmla="*/ 36 h 197"/>
                  <a:gd name="T18" fmla="*/ 33 w 143"/>
                  <a:gd name="T19" fmla="*/ 39 h 197"/>
                  <a:gd name="T20" fmla="*/ 20 w 143"/>
                  <a:gd name="T21" fmla="*/ 155 h 197"/>
                  <a:gd name="T22" fmla="*/ 92 w 143"/>
                  <a:gd name="T23" fmla="*/ 192 h 197"/>
                  <a:gd name="T24" fmla="*/ 140 w 143"/>
                  <a:gd name="T25" fmla="*/ 123 h 197"/>
                  <a:gd name="T26" fmla="*/ 137 w 143"/>
                  <a:gd name="T27" fmla="*/ 111 h 197"/>
                  <a:gd name="T28" fmla="*/ 90 w 143"/>
                  <a:gd name="T29" fmla="*/ 175 h 197"/>
                  <a:gd name="T30" fmla="*/ 37 w 143"/>
                  <a:gd name="T31" fmla="*/ 149 h 197"/>
                  <a:gd name="T32" fmla="*/ 37 w 143"/>
                  <a:gd name="T33" fmla="*/ 64 h 197"/>
                  <a:gd name="T34" fmla="*/ 76 w 143"/>
                  <a:gd name="T35" fmla="*/ 29 h 197"/>
                  <a:gd name="T36" fmla="*/ 127 w 143"/>
                  <a:gd name="T37" fmla="*/ 43 h 197"/>
                  <a:gd name="T38" fmla="*/ 123 w 143"/>
                  <a:gd name="T39" fmla="*/ 46 h 197"/>
                  <a:gd name="T40" fmla="*/ 109 w 143"/>
                  <a:gd name="T41" fmla="*/ 66 h 197"/>
                  <a:gd name="T42" fmla="*/ 68 w 143"/>
                  <a:gd name="T43" fmla="*/ 50 h 197"/>
                  <a:gd name="T44" fmla="*/ 38 w 143"/>
                  <a:gd name="T45" fmla="*/ 96 h 197"/>
                  <a:gd name="T46" fmla="*/ 66 w 143"/>
                  <a:gd name="T47" fmla="*/ 143 h 197"/>
                  <a:gd name="T48" fmla="*/ 122 w 143"/>
                  <a:gd name="T49" fmla="*/ 126 h 197"/>
                  <a:gd name="T50" fmla="*/ 90 w 143"/>
                  <a:gd name="T51" fmla="*/ 175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3" h="197">
                    <a:moveTo>
                      <a:pt x="137" y="111"/>
                    </a:moveTo>
                    <a:cubicBezTo>
                      <a:pt x="121" y="106"/>
                      <a:pt x="107" y="111"/>
                      <a:pt x="93" y="118"/>
                    </a:cubicBezTo>
                    <a:cubicBezTo>
                      <a:pt x="78" y="125"/>
                      <a:pt x="62" y="132"/>
                      <a:pt x="57" y="110"/>
                    </a:cubicBezTo>
                    <a:cubicBezTo>
                      <a:pt x="53" y="97"/>
                      <a:pt x="59" y="82"/>
                      <a:pt x="68" y="73"/>
                    </a:cubicBezTo>
                    <a:cubicBezTo>
                      <a:pt x="81" y="57"/>
                      <a:pt x="93" y="74"/>
                      <a:pt x="100" y="87"/>
                    </a:cubicBezTo>
                    <a:cubicBezTo>
                      <a:pt x="103" y="93"/>
                      <a:pt x="112" y="92"/>
                      <a:pt x="116" y="87"/>
                    </a:cubicBezTo>
                    <a:cubicBezTo>
                      <a:pt x="123" y="76"/>
                      <a:pt x="132" y="67"/>
                      <a:pt x="139" y="56"/>
                    </a:cubicBezTo>
                    <a:cubicBezTo>
                      <a:pt x="142" y="50"/>
                      <a:pt x="139" y="45"/>
                      <a:pt x="135" y="43"/>
                    </a:cubicBezTo>
                    <a:cubicBezTo>
                      <a:pt x="137" y="41"/>
                      <a:pt x="138" y="39"/>
                      <a:pt x="136" y="36"/>
                    </a:cubicBezTo>
                    <a:cubicBezTo>
                      <a:pt x="108" y="0"/>
                      <a:pt x="62" y="6"/>
                      <a:pt x="33" y="39"/>
                    </a:cubicBezTo>
                    <a:cubicBezTo>
                      <a:pt x="5" y="69"/>
                      <a:pt x="0" y="119"/>
                      <a:pt x="20" y="155"/>
                    </a:cubicBezTo>
                    <a:cubicBezTo>
                      <a:pt x="33" y="180"/>
                      <a:pt x="64" y="197"/>
                      <a:pt x="92" y="192"/>
                    </a:cubicBezTo>
                    <a:cubicBezTo>
                      <a:pt x="126" y="187"/>
                      <a:pt x="141" y="155"/>
                      <a:pt x="140" y="123"/>
                    </a:cubicBezTo>
                    <a:cubicBezTo>
                      <a:pt x="143" y="120"/>
                      <a:pt x="142" y="113"/>
                      <a:pt x="137" y="111"/>
                    </a:cubicBezTo>
                    <a:close/>
                    <a:moveTo>
                      <a:pt x="90" y="175"/>
                    </a:moveTo>
                    <a:cubicBezTo>
                      <a:pt x="70" y="179"/>
                      <a:pt x="48" y="165"/>
                      <a:pt x="37" y="149"/>
                    </a:cubicBezTo>
                    <a:cubicBezTo>
                      <a:pt x="19" y="125"/>
                      <a:pt x="23" y="89"/>
                      <a:pt x="37" y="64"/>
                    </a:cubicBezTo>
                    <a:cubicBezTo>
                      <a:pt x="45" y="47"/>
                      <a:pt x="59" y="35"/>
                      <a:pt x="76" y="29"/>
                    </a:cubicBezTo>
                    <a:cubicBezTo>
                      <a:pt x="95" y="24"/>
                      <a:pt x="112" y="34"/>
                      <a:pt x="127" y="43"/>
                    </a:cubicBezTo>
                    <a:cubicBezTo>
                      <a:pt x="126" y="44"/>
                      <a:pt x="124" y="45"/>
                      <a:pt x="123" y="46"/>
                    </a:cubicBezTo>
                    <a:cubicBezTo>
                      <a:pt x="119" y="53"/>
                      <a:pt x="114" y="60"/>
                      <a:pt x="109" y="66"/>
                    </a:cubicBezTo>
                    <a:cubicBezTo>
                      <a:pt x="99" y="53"/>
                      <a:pt x="85" y="43"/>
                      <a:pt x="68" y="50"/>
                    </a:cubicBezTo>
                    <a:cubicBezTo>
                      <a:pt x="51" y="57"/>
                      <a:pt x="41" y="78"/>
                      <a:pt x="38" y="96"/>
                    </a:cubicBezTo>
                    <a:cubicBezTo>
                      <a:pt x="36" y="116"/>
                      <a:pt x="44" y="139"/>
                      <a:pt x="66" y="143"/>
                    </a:cubicBezTo>
                    <a:cubicBezTo>
                      <a:pt x="86" y="148"/>
                      <a:pt x="103" y="131"/>
                      <a:pt x="122" y="126"/>
                    </a:cubicBezTo>
                    <a:cubicBezTo>
                      <a:pt x="121" y="148"/>
                      <a:pt x="115" y="169"/>
                      <a:pt x="90" y="175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75"/>
              <p:cNvSpPr>
                <a:spLocks noEditPoints="1"/>
              </p:cNvSpPr>
              <p:nvPr/>
            </p:nvSpPr>
            <p:spPr bwMode="auto">
              <a:xfrm>
                <a:off x="4950184" y="3422370"/>
                <a:ext cx="729638" cy="871430"/>
              </a:xfrm>
              <a:custGeom>
                <a:avLst/>
                <a:gdLst>
                  <a:gd name="T0" fmla="*/ 153 w 168"/>
                  <a:gd name="T1" fmla="*/ 137 h 201"/>
                  <a:gd name="T2" fmla="*/ 117 w 168"/>
                  <a:gd name="T3" fmla="*/ 109 h 201"/>
                  <a:gd name="T4" fmla="*/ 133 w 168"/>
                  <a:gd name="T5" fmla="*/ 20 h 201"/>
                  <a:gd name="T6" fmla="*/ 120 w 168"/>
                  <a:gd name="T7" fmla="*/ 20 h 201"/>
                  <a:gd name="T8" fmla="*/ 89 w 168"/>
                  <a:gd name="T9" fmla="*/ 50 h 201"/>
                  <a:gd name="T10" fmla="*/ 88 w 168"/>
                  <a:gd name="T11" fmla="*/ 19 h 201"/>
                  <a:gd name="T12" fmla="*/ 80 w 168"/>
                  <a:gd name="T13" fmla="*/ 10 h 201"/>
                  <a:gd name="T14" fmla="*/ 32 w 168"/>
                  <a:gd name="T15" fmla="*/ 196 h 201"/>
                  <a:gd name="T16" fmla="*/ 36 w 168"/>
                  <a:gd name="T17" fmla="*/ 199 h 201"/>
                  <a:gd name="T18" fmla="*/ 41 w 168"/>
                  <a:gd name="T19" fmla="*/ 201 h 201"/>
                  <a:gd name="T20" fmla="*/ 68 w 168"/>
                  <a:gd name="T21" fmla="*/ 196 h 201"/>
                  <a:gd name="T22" fmla="*/ 76 w 168"/>
                  <a:gd name="T23" fmla="*/ 185 h 201"/>
                  <a:gd name="T24" fmla="*/ 77 w 168"/>
                  <a:gd name="T25" fmla="*/ 157 h 201"/>
                  <a:gd name="T26" fmla="*/ 122 w 168"/>
                  <a:gd name="T27" fmla="*/ 183 h 201"/>
                  <a:gd name="T28" fmla="*/ 133 w 168"/>
                  <a:gd name="T29" fmla="*/ 182 h 201"/>
                  <a:gd name="T30" fmla="*/ 153 w 168"/>
                  <a:gd name="T31" fmla="*/ 151 h 201"/>
                  <a:gd name="T32" fmla="*/ 153 w 168"/>
                  <a:gd name="T33" fmla="*/ 137 h 201"/>
                  <a:gd name="T34" fmla="*/ 71 w 168"/>
                  <a:gd name="T35" fmla="*/ 28 h 201"/>
                  <a:gd name="T36" fmla="*/ 71 w 168"/>
                  <a:gd name="T37" fmla="*/ 66 h 201"/>
                  <a:gd name="T38" fmla="*/ 84 w 168"/>
                  <a:gd name="T39" fmla="*/ 73 h 201"/>
                  <a:gd name="T40" fmla="*/ 127 w 168"/>
                  <a:gd name="T41" fmla="*/ 40 h 201"/>
                  <a:gd name="T42" fmla="*/ 100 w 168"/>
                  <a:gd name="T43" fmla="*/ 98 h 201"/>
                  <a:gd name="T44" fmla="*/ 98 w 168"/>
                  <a:gd name="T45" fmla="*/ 104 h 201"/>
                  <a:gd name="T46" fmla="*/ 98 w 168"/>
                  <a:gd name="T47" fmla="*/ 121 h 201"/>
                  <a:gd name="T48" fmla="*/ 133 w 168"/>
                  <a:gd name="T49" fmla="*/ 146 h 201"/>
                  <a:gd name="T50" fmla="*/ 123 w 168"/>
                  <a:gd name="T51" fmla="*/ 163 h 201"/>
                  <a:gd name="T52" fmla="*/ 72 w 168"/>
                  <a:gd name="T53" fmla="*/ 132 h 201"/>
                  <a:gd name="T54" fmla="*/ 59 w 168"/>
                  <a:gd name="T55" fmla="*/ 142 h 201"/>
                  <a:gd name="T56" fmla="*/ 59 w 168"/>
                  <a:gd name="T57" fmla="*/ 181 h 201"/>
                  <a:gd name="T58" fmla="*/ 41 w 168"/>
                  <a:gd name="T59" fmla="*/ 188 h 201"/>
                  <a:gd name="T60" fmla="*/ 71 w 168"/>
                  <a:gd name="T61" fmla="*/ 2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8" h="201">
                    <a:moveTo>
                      <a:pt x="153" y="137"/>
                    </a:moveTo>
                    <a:cubicBezTo>
                      <a:pt x="142" y="126"/>
                      <a:pt x="130" y="116"/>
                      <a:pt x="117" y="109"/>
                    </a:cubicBezTo>
                    <a:cubicBezTo>
                      <a:pt x="141" y="83"/>
                      <a:pt x="168" y="48"/>
                      <a:pt x="133" y="20"/>
                    </a:cubicBezTo>
                    <a:cubicBezTo>
                      <a:pt x="130" y="17"/>
                      <a:pt x="124" y="16"/>
                      <a:pt x="120" y="20"/>
                    </a:cubicBezTo>
                    <a:cubicBezTo>
                      <a:pt x="111" y="32"/>
                      <a:pt x="101" y="41"/>
                      <a:pt x="89" y="50"/>
                    </a:cubicBezTo>
                    <a:cubicBezTo>
                      <a:pt x="88" y="39"/>
                      <a:pt x="87" y="29"/>
                      <a:pt x="88" y="19"/>
                    </a:cubicBezTo>
                    <a:cubicBezTo>
                      <a:pt x="89" y="13"/>
                      <a:pt x="84" y="10"/>
                      <a:pt x="80" y="10"/>
                    </a:cubicBezTo>
                    <a:cubicBezTo>
                      <a:pt x="0" y="0"/>
                      <a:pt x="21" y="153"/>
                      <a:pt x="32" y="196"/>
                    </a:cubicBezTo>
                    <a:cubicBezTo>
                      <a:pt x="33" y="198"/>
                      <a:pt x="34" y="199"/>
                      <a:pt x="36" y="199"/>
                    </a:cubicBezTo>
                    <a:cubicBezTo>
                      <a:pt x="37" y="200"/>
                      <a:pt x="39" y="201"/>
                      <a:pt x="41" y="201"/>
                    </a:cubicBezTo>
                    <a:cubicBezTo>
                      <a:pt x="50" y="200"/>
                      <a:pt x="58" y="196"/>
                      <a:pt x="68" y="196"/>
                    </a:cubicBezTo>
                    <a:cubicBezTo>
                      <a:pt x="74" y="196"/>
                      <a:pt x="77" y="190"/>
                      <a:pt x="76" y="185"/>
                    </a:cubicBezTo>
                    <a:cubicBezTo>
                      <a:pt x="75" y="176"/>
                      <a:pt x="76" y="167"/>
                      <a:pt x="77" y="157"/>
                    </a:cubicBezTo>
                    <a:cubicBezTo>
                      <a:pt x="91" y="167"/>
                      <a:pt x="106" y="176"/>
                      <a:pt x="122" y="183"/>
                    </a:cubicBezTo>
                    <a:cubicBezTo>
                      <a:pt x="126" y="185"/>
                      <a:pt x="130" y="185"/>
                      <a:pt x="133" y="182"/>
                    </a:cubicBezTo>
                    <a:cubicBezTo>
                      <a:pt x="141" y="172"/>
                      <a:pt x="146" y="160"/>
                      <a:pt x="153" y="151"/>
                    </a:cubicBezTo>
                    <a:cubicBezTo>
                      <a:pt x="157" y="147"/>
                      <a:pt x="158" y="141"/>
                      <a:pt x="153" y="137"/>
                    </a:cubicBezTo>
                    <a:close/>
                    <a:moveTo>
                      <a:pt x="71" y="28"/>
                    </a:moveTo>
                    <a:cubicBezTo>
                      <a:pt x="71" y="40"/>
                      <a:pt x="72" y="53"/>
                      <a:pt x="71" y="66"/>
                    </a:cubicBezTo>
                    <a:cubicBezTo>
                      <a:pt x="70" y="72"/>
                      <a:pt x="79" y="76"/>
                      <a:pt x="84" y="73"/>
                    </a:cubicBezTo>
                    <a:cubicBezTo>
                      <a:pt x="100" y="64"/>
                      <a:pt x="114" y="53"/>
                      <a:pt x="127" y="40"/>
                    </a:cubicBezTo>
                    <a:cubicBezTo>
                      <a:pt x="141" y="61"/>
                      <a:pt x="111" y="84"/>
                      <a:pt x="100" y="98"/>
                    </a:cubicBezTo>
                    <a:cubicBezTo>
                      <a:pt x="99" y="100"/>
                      <a:pt x="98" y="102"/>
                      <a:pt x="98" y="104"/>
                    </a:cubicBezTo>
                    <a:cubicBezTo>
                      <a:pt x="92" y="108"/>
                      <a:pt x="90" y="117"/>
                      <a:pt x="98" y="121"/>
                    </a:cubicBezTo>
                    <a:cubicBezTo>
                      <a:pt x="111" y="129"/>
                      <a:pt x="122" y="136"/>
                      <a:pt x="133" y="146"/>
                    </a:cubicBezTo>
                    <a:cubicBezTo>
                      <a:pt x="130" y="152"/>
                      <a:pt x="127" y="158"/>
                      <a:pt x="123" y="163"/>
                    </a:cubicBezTo>
                    <a:cubicBezTo>
                      <a:pt x="105" y="155"/>
                      <a:pt x="88" y="145"/>
                      <a:pt x="72" y="132"/>
                    </a:cubicBezTo>
                    <a:cubicBezTo>
                      <a:pt x="65" y="127"/>
                      <a:pt x="58" y="136"/>
                      <a:pt x="59" y="142"/>
                    </a:cubicBezTo>
                    <a:cubicBezTo>
                      <a:pt x="61" y="155"/>
                      <a:pt x="58" y="168"/>
                      <a:pt x="59" y="181"/>
                    </a:cubicBezTo>
                    <a:cubicBezTo>
                      <a:pt x="53" y="184"/>
                      <a:pt x="47" y="187"/>
                      <a:pt x="41" y="188"/>
                    </a:cubicBezTo>
                    <a:cubicBezTo>
                      <a:pt x="37" y="148"/>
                      <a:pt x="27" y="36"/>
                      <a:pt x="71" y="28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621992" y="2357359"/>
              <a:ext cx="685327" cy="448577"/>
              <a:chOff x="6155414" y="3321934"/>
              <a:chExt cx="1137289" cy="744407"/>
            </a:xfrm>
          </p:grpSpPr>
          <p:sp>
            <p:nvSpPr>
              <p:cNvPr id="14" name="Freeform 76"/>
              <p:cNvSpPr>
                <a:spLocks noEditPoints="1"/>
              </p:cNvSpPr>
              <p:nvPr/>
            </p:nvSpPr>
            <p:spPr bwMode="auto">
              <a:xfrm>
                <a:off x="6155414" y="3321934"/>
                <a:ext cx="1137289" cy="744407"/>
              </a:xfrm>
              <a:custGeom>
                <a:avLst/>
                <a:gdLst>
                  <a:gd name="T0" fmla="*/ 240 w 262"/>
                  <a:gd name="T1" fmla="*/ 20 h 172"/>
                  <a:gd name="T2" fmla="*/ 239 w 262"/>
                  <a:gd name="T3" fmla="*/ 14 h 172"/>
                  <a:gd name="T4" fmla="*/ 227 w 262"/>
                  <a:gd name="T5" fmla="*/ 8 h 172"/>
                  <a:gd name="T6" fmla="*/ 215 w 262"/>
                  <a:gd name="T7" fmla="*/ 1 h 172"/>
                  <a:gd name="T8" fmla="*/ 206 w 262"/>
                  <a:gd name="T9" fmla="*/ 4 h 172"/>
                  <a:gd name="T10" fmla="*/ 141 w 262"/>
                  <a:gd name="T11" fmla="*/ 52 h 172"/>
                  <a:gd name="T12" fmla="*/ 136 w 262"/>
                  <a:gd name="T13" fmla="*/ 27 h 172"/>
                  <a:gd name="T14" fmla="*/ 129 w 262"/>
                  <a:gd name="T15" fmla="*/ 21 h 172"/>
                  <a:gd name="T16" fmla="*/ 11 w 262"/>
                  <a:gd name="T17" fmla="*/ 21 h 172"/>
                  <a:gd name="T18" fmla="*/ 4 w 262"/>
                  <a:gd name="T19" fmla="*/ 27 h 172"/>
                  <a:gd name="T20" fmla="*/ 4 w 262"/>
                  <a:gd name="T21" fmla="*/ 87 h 172"/>
                  <a:gd name="T22" fmla="*/ 13 w 262"/>
                  <a:gd name="T23" fmla="*/ 94 h 172"/>
                  <a:gd name="T24" fmla="*/ 48 w 262"/>
                  <a:gd name="T25" fmla="*/ 94 h 172"/>
                  <a:gd name="T26" fmla="*/ 45 w 262"/>
                  <a:gd name="T27" fmla="*/ 101 h 172"/>
                  <a:gd name="T28" fmla="*/ 44 w 262"/>
                  <a:gd name="T29" fmla="*/ 155 h 172"/>
                  <a:gd name="T30" fmla="*/ 50 w 262"/>
                  <a:gd name="T31" fmla="*/ 163 h 172"/>
                  <a:gd name="T32" fmla="*/ 98 w 262"/>
                  <a:gd name="T33" fmla="*/ 168 h 172"/>
                  <a:gd name="T34" fmla="*/ 105 w 262"/>
                  <a:gd name="T35" fmla="*/ 159 h 172"/>
                  <a:gd name="T36" fmla="*/ 109 w 262"/>
                  <a:gd name="T37" fmla="*/ 89 h 172"/>
                  <a:gd name="T38" fmla="*/ 131 w 262"/>
                  <a:gd name="T39" fmla="*/ 87 h 172"/>
                  <a:gd name="T40" fmla="*/ 131 w 262"/>
                  <a:gd name="T41" fmla="*/ 86 h 172"/>
                  <a:gd name="T42" fmla="*/ 174 w 262"/>
                  <a:gd name="T43" fmla="*/ 156 h 172"/>
                  <a:gd name="T44" fmla="*/ 251 w 262"/>
                  <a:gd name="T45" fmla="*/ 105 h 172"/>
                  <a:gd name="T46" fmla="*/ 240 w 262"/>
                  <a:gd name="T47" fmla="*/ 20 h 172"/>
                  <a:gd name="T48" fmla="*/ 122 w 262"/>
                  <a:gd name="T49" fmla="*/ 67 h 172"/>
                  <a:gd name="T50" fmla="*/ 93 w 262"/>
                  <a:gd name="T51" fmla="*/ 71 h 172"/>
                  <a:gd name="T52" fmla="*/ 89 w 262"/>
                  <a:gd name="T53" fmla="*/ 88 h 172"/>
                  <a:gd name="T54" fmla="*/ 86 w 262"/>
                  <a:gd name="T55" fmla="*/ 151 h 172"/>
                  <a:gd name="T56" fmla="*/ 60 w 262"/>
                  <a:gd name="T57" fmla="*/ 148 h 172"/>
                  <a:gd name="T58" fmla="*/ 58 w 262"/>
                  <a:gd name="T59" fmla="*/ 125 h 172"/>
                  <a:gd name="T60" fmla="*/ 55 w 262"/>
                  <a:gd name="T61" fmla="*/ 99 h 172"/>
                  <a:gd name="T62" fmla="*/ 58 w 262"/>
                  <a:gd name="T63" fmla="*/ 95 h 172"/>
                  <a:gd name="T64" fmla="*/ 57 w 262"/>
                  <a:gd name="T65" fmla="*/ 94 h 172"/>
                  <a:gd name="T66" fmla="*/ 58 w 262"/>
                  <a:gd name="T67" fmla="*/ 83 h 172"/>
                  <a:gd name="T68" fmla="*/ 21 w 262"/>
                  <a:gd name="T69" fmla="*/ 76 h 172"/>
                  <a:gd name="T70" fmla="*/ 20 w 262"/>
                  <a:gd name="T71" fmla="*/ 43 h 172"/>
                  <a:gd name="T72" fmla="*/ 70 w 262"/>
                  <a:gd name="T73" fmla="*/ 33 h 172"/>
                  <a:gd name="T74" fmla="*/ 117 w 262"/>
                  <a:gd name="T75" fmla="*/ 37 h 172"/>
                  <a:gd name="T76" fmla="*/ 122 w 262"/>
                  <a:gd name="T77" fmla="*/ 67 h 172"/>
                  <a:gd name="T78" fmla="*/ 234 w 262"/>
                  <a:gd name="T79" fmla="*/ 86 h 172"/>
                  <a:gd name="T80" fmla="*/ 187 w 262"/>
                  <a:gd name="T81" fmla="*/ 139 h 172"/>
                  <a:gd name="T82" fmla="*/ 157 w 262"/>
                  <a:gd name="T83" fmla="*/ 62 h 172"/>
                  <a:gd name="T84" fmla="*/ 210 w 262"/>
                  <a:gd name="T85" fmla="*/ 20 h 172"/>
                  <a:gd name="T86" fmla="*/ 234 w 262"/>
                  <a:gd name="T87" fmla="*/ 8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62" h="172">
                    <a:moveTo>
                      <a:pt x="240" y="20"/>
                    </a:moveTo>
                    <a:cubicBezTo>
                      <a:pt x="241" y="18"/>
                      <a:pt x="241" y="15"/>
                      <a:pt x="239" y="14"/>
                    </a:cubicBezTo>
                    <a:cubicBezTo>
                      <a:pt x="235" y="11"/>
                      <a:pt x="231" y="9"/>
                      <a:pt x="227" y="8"/>
                    </a:cubicBezTo>
                    <a:cubicBezTo>
                      <a:pt x="224" y="5"/>
                      <a:pt x="220" y="3"/>
                      <a:pt x="215" y="1"/>
                    </a:cubicBezTo>
                    <a:cubicBezTo>
                      <a:pt x="212" y="0"/>
                      <a:pt x="209" y="1"/>
                      <a:pt x="206" y="4"/>
                    </a:cubicBezTo>
                    <a:cubicBezTo>
                      <a:pt x="179" y="4"/>
                      <a:pt x="154" y="25"/>
                      <a:pt x="141" y="52"/>
                    </a:cubicBezTo>
                    <a:cubicBezTo>
                      <a:pt x="140" y="44"/>
                      <a:pt x="138" y="35"/>
                      <a:pt x="136" y="27"/>
                    </a:cubicBezTo>
                    <a:cubicBezTo>
                      <a:pt x="135" y="24"/>
                      <a:pt x="132" y="21"/>
                      <a:pt x="129" y="21"/>
                    </a:cubicBezTo>
                    <a:cubicBezTo>
                      <a:pt x="90" y="13"/>
                      <a:pt x="50" y="13"/>
                      <a:pt x="11" y="21"/>
                    </a:cubicBezTo>
                    <a:cubicBezTo>
                      <a:pt x="8" y="21"/>
                      <a:pt x="5" y="24"/>
                      <a:pt x="4" y="27"/>
                    </a:cubicBezTo>
                    <a:cubicBezTo>
                      <a:pt x="0" y="47"/>
                      <a:pt x="0" y="67"/>
                      <a:pt x="4" y="87"/>
                    </a:cubicBezTo>
                    <a:cubicBezTo>
                      <a:pt x="5" y="91"/>
                      <a:pt x="9" y="94"/>
                      <a:pt x="13" y="94"/>
                    </a:cubicBezTo>
                    <a:cubicBezTo>
                      <a:pt x="25" y="94"/>
                      <a:pt x="36" y="95"/>
                      <a:pt x="48" y="94"/>
                    </a:cubicBezTo>
                    <a:cubicBezTo>
                      <a:pt x="46" y="96"/>
                      <a:pt x="45" y="98"/>
                      <a:pt x="45" y="101"/>
                    </a:cubicBezTo>
                    <a:cubicBezTo>
                      <a:pt x="39" y="117"/>
                      <a:pt x="44" y="138"/>
                      <a:pt x="44" y="155"/>
                    </a:cubicBezTo>
                    <a:cubicBezTo>
                      <a:pt x="44" y="159"/>
                      <a:pt x="46" y="162"/>
                      <a:pt x="50" y="163"/>
                    </a:cubicBezTo>
                    <a:cubicBezTo>
                      <a:pt x="65" y="169"/>
                      <a:pt x="82" y="172"/>
                      <a:pt x="98" y="168"/>
                    </a:cubicBezTo>
                    <a:cubicBezTo>
                      <a:pt x="102" y="167"/>
                      <a:pt x="105" y="163"/>
                      <a:pt x="105" y="159"/>
                    </a:cubicBezTo>
                    <a:cubicBezTo>
                      <a:pt x="105" y="136"/>
                      <a:pt x="105" y="112"/>
                      <a:pt x="109" y="89"/>
                    </a:cubicBezTo>
                    <a:cubicBezTo>
                      <a:pt x="116" y="88"/>
                      <a:pt x="123" y="87"/>
                      <a:pt x="131" y="87"/>
                    </a:cubicBezTo>
                    <a:cubicBezTo>
                      <a:pt x="131" y="87"/>
                      <a:pt x="131" y="86"/>
                      <a:pt x="131" y="86"/>
                    </a:cubicBezTo>
                    <a:cubicBezTo>
                      <a:pt x="128" y="115"/>
                      <a:pt x="140" y="143"/>
                      <a:pt x="174" y="156"/>
                    </a:cubicBezTo>
                    <a:cubicBezTo>
                      <a:pt x="209" y="170"/>
                      <a:pt x="239" y="133"/>
                      <a:pt x="251" y="105"/>
                    </a:cubicBezTo>
                    <a:cubicBezTo>
                      <a:pt x="262" y="77"/>
                      <a:pt x="258" y="43"/>
                      <a:pt x="240" y="20"/>
                    </a:cubicBezTo>
                    <a:close/>
                    <a:moveTo>
                      <a:pt x="122" y="67"/>
                    </a:moveTo>
                    <a:cubicBezTo>
                      <a:pt x="112" y="68"/>
                      <a:pt x="102" y="69"/>
                      <a:pt x="93" y="71"/>
                    </a:cubicBezTo>
                    <a:cubicBezTo>
                      <a:pt x="84" y="73"/>
                      <a:pt x="84" y="83"/>
                      <a:pt x="89" y="88"/>
                    </a:cubicBezTo>
                    <a:cubicBezTo>
                      <a:pt x="86" y="109"/>
                      <a:pt x="86" y="130"/>
                      <a:pt x="86" y="151"/>
                    </a:cubicBezTo>
                    <a:cubicBezTo>
                      <a:pt x="77" y="152"/>
                      <a:pt x="69" y="151"/>
                      <a:pt x="60" y="148"/>
                    </a:cubicBezTo>
                    <a:cubicBezTo>
                      <a:pt x="60" y="141"/>
                      <a:pt x="59" y="133"/>
                      <a:pt x="58" y="125"/>
                    </a:cubicBezTo>
                    <a:cubicBezTo>
                      <a:pt x="57" y="122"/>
                      <a:pt x="57" y="99"/>
                      <a:pt x="55" y="99"/>
                    </a:cubicBezTo>
                    <a:cubicBezTo>
                      <a:pt x="57" y="99"/>
                      <a:pt x="60" y="97"/>
                      <a:pt x="58" y="95"/>
                    </a:cubicBezTo>
                    <a:cubicBezTo>
                      <a:pt x="58" y="95"/>
                      <a:pt x="58" y="94"/>
                      <a:pt x="57" y="94"/>
                    </a:cubicBezTo>
                    <a:cubicBezTo>
                      <a:pt x="62" y="92"/>
                      <a:pt x="64" y="84"/>
                      <a:pt x="58" y="83"/>
                    </a:cubicBezTo>
                    <a:cubicBezTo>
                      <a:pt x="45" y="81"/>
                      <a:pt x="34" y="78"/>
                      <a:pt x="21" y="76"/>
                    </a:cubicBezTo>
                    <a:cubicBezTo>
                      <a:pt x="20" y="65"/>
                      <a:pt x="19" y="54"/>
                      <a:pt x="20" y="43"/>
                    </a:cubicBezTo>
                    <a:cubicBezTo>
                      <a:pt x="21" y="30"/>
                      <a:pt x="60" y="33"/>
                      <a:pt x="70" y="33"/>
                    </a:cubicBezTo>
                    <a:cubicBezTo>
                      <a:pt x="86" y="33"/>
                      <a:pt x="101" y="35"/>
                      <a:pt x="117" y="37"/>
                    </a:cubicBezTo>
                    <a:cubicBezTo>
                      <a:pt x="123" y="38"/>
                      <a:pt x="123" y="56"/>
                      <a:pt x="122" y="67"/>
                    </a:cubicBezTo>
                    <a:close/>
                    <a:moveTo>
                      <a:pt x="234" y="86"/>
                    </a:moveTo>
                    <a:cubicBezTo>
                      <a:pt x="230" y="109"/>
                      <a:pt x="214" y="138"/>
                      <a:pt x="187" y="139"/>
                    </a:cubicBezTo>
                    <a:cubicBezTo>
                      <a:pt x="148" y="140"/>
                      <a:pt x="145" y="87"/>
                      <a:pt x="157" y="62"/>
                    </a:cubicBezTo>
                    <a:cubicBezTo>
                      <a:pt x="168" y="42"/>
                      <a:pt x="188" y="24"/>
                      <a:pt x="210" y="20"/>
                    </a:cubicBezTo>
                    <a:cubicBezTo>
                      <a:pt x="231" y="38"/>
                      <a:pt x="240" y="58"/>
                      <a:pt x="234" y="86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77"/>
              <p:cNvSpPr>
                <a:spLocks noEditPoints="1"/>
              </p:cNvSpPr>
              <p:nvPr/>
            </p:nvSpPr>
            <p:spPr bwMode="auto">
              <a:xfrm>
                <a:off x="6876189" y="3496221"/>
                <a:ext cx="248136" cy="301308"/>
              </a:xfrm>
              <a:custGeom>
                <a:avLst/>
                <a:gdLst>
                  <a:gd name="T0" fmla="*/ 53 w 57"/>
                  <a:gd name="T1" fmla="*/ 16 h 70"/>
                  <a:gd name="T2" fmla="*/ 10 w 57"/>
                  <a:gd name="T3" fmla="*/ 14 h 70"/>
                  <a:gd name="T4" fmla="*/ 14 w 57"/>
                  <a:gd name="T5" fmla="*/ 23 h 70"/>
                  <a:gd name="T6" fmla="*/ 7 w 57"/>
                  <a:gd name="T7" fmla="*/ 28 h 70"/>
                  <a:gd name="T8" fmla="*/ 13 w 57"/>
                  <a:gd name="T9" fmla="*/ 58 h 70"/>
                  <a:gd name="T10" fmla="*/ 44 w 57"/>
                  <a:gd name="T11" fmla="*/ 51 h 70"/>
                  <a:gd name="T12" fmla="*/ 53 w 57"/>
                  <a:gd name="T13" fmla="*/ 16 h 70"/>
                  <a:gd name="T14" fmla="*/ 37 w 57"/>
                  <a:gd name="T15" fmla="*/ 28 h 70"/>
                  <a:gd name="T16" fmla="*/ 32 w 57"/>
                  <a:gd name="T17" fmla="*/ 38 h 70"/>
                  <a:gd name="T18" fmla="*/ 26 w 57"/>
                  <a:gd name="T19" fmla="*/ 46 h 70"/>
                  <a:gd name="T20" fmla="*/ 25 w 57"/>
                  <a:gd name="T21" fmla="*/ 47 h 70"/>
                  <a:gd name="T22" fmla="*/ 23 w 57"/>
                  <a:gd name="T23" fmla="*/ 42 h 70"/>
                  <a:gd name="T24" fmla="*/ 20 w 57"/>
                  <a:gd name="T25" fmla="*/ 35 h 70"/>
                  <a:gd name="T26" fmla="*/ 24 w 57"/>
                  <a:gd name="T27" fmla="*/ 34 h 70"/>
                  <a:gd name="T28" fmla="*/ 33 w 57"/>
                  <a:gd name="T29" fmla="*/ 28 h 70"/>
                  <a:gd name="T30" fmla="*/ 31 w 57"/>
                  <a:gd name="T31" fmla="*/ 22 h 70"/>
                  <a:gd name="T32" fmla="*/ 33 w 57"/>
                  <a:gd name="T33" fmla="*/ 21 h 70"/>
                  <a:gd name="T34" fmla="*/ 36 w 57"/>
                  <a:gd name="T35" fmla="*/ 21 h 70"/>
                  <a:gd name="T36" fmla="*/ 37 w 57"/>
                  <a:gd name="T37" fmla="*/ 22 h 70"/>
                  <a:gd name="T38" fmla="*/ 37 w 57"/>
                  <a:gd name="T39" fmla="*/ 23 h 70"/>
                  <a:gd name="T40" fmla="*/ 37 w 57"/>
                  <a:gd name="T41" fmla="*/ 23 h 70"/>
                  <a:gd name="T42" fmla="*/ 37 w 57"/>
                  <a:gd name="T43" fmla="*/ 24 h 70"/>
                  <a:gd name="T44" fmla="*/ 37 w 57"/>
                  <a:gd name="T45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7" h="70">
                    <a:moveTo>
                      <a:pt x="53" y="16"/>
                    </a:moveTo>
                    <a:cubicBezTo>
                      <a:pt x="46" y="0"/>
                      <a:pt x="19" y="1"/>
                      <a:pt x="10" y="14"/>
                    </a:cubicBezTo>
                    <a:cubicBezTo>
                      <a:pt x="8" y="17"/>
                      <a:pt x="10" y="22"/>
                      <a:pt x="14" y="23"/>
                    </a:cubicBezTo>
                    <a:cubicBezTo>
                      <a:pt x="11" y="24"/>
                      <a:pt x="9" y="25"/>
                      <a:pt x="7" y="28"/>
                    </a:cubicBezTo>
                    <a:cubicBezTo>
                      <a:pt x="0" y="37"/>
                      <a:pt x="8" y="50"/>
                      <a:pt x="13" y="58"/>
                    </a:cubicBezTo>
                    <a:cubicBezTo>
                      <a:pt x="23" y="70"/>
                      <a:pt x="37" y="61"/>
                      <a:pt x="44" y="51"/>
                    </a:cubicBezTo>
                    <a:cubicBezTo>
                      <a:pt x="51" y="42"/>
                      <a:pt x="57" y="28"/>
                      <a:pt x="53" y="16"/>
                    </a:cubicBezTo>
                    <a:close/>
                    <a:moveTo>
                      <a:pt x="37" y="28"/>
                    </a:moveTo>
                    <a:cubicBezTo>
                      <a:pt x="36" y="32"/>
                      <a:pt x="35" y="34"/>
                      <a:pt x="32" y="38"/>
                    </a:cubicBezTo>
                    <a:cubicBezTo>
                      <a:pt x="30" y="42"/>
                      <a:pt x="29" y="43"/>
                      <a:pt x="26" y="46"/>
                    </a:cubicBezTo>
                    <a:cubicBezTo>
                      <a:pt x="26" y="46"/>
                      <a:pt x="26" y="46"/>
                      <a:pt x="25" y="47"/>
                    </a:cubicBezTo>
                    <a:cubicBezTo>
                      <a:pt x="24" y="45"/>
                      <a:pt x="23" y="44"/>
                      <a:pt x="23" y="42"/>
                    </a:cubicBezTo>
                    <a:cubicBezTo>
                      <a:pt x="22" y="41"/>
                      <a:pt x="19" y="37"/>
                      <a:pt x="20" y="35"/>
                    </a:cubicBezTo>
                    <a:cubicBezTo>
                      <a:pt x="19" y="36"/>
                      <a:pt x="23" y="34"/>
                      <a:pt x="24" y="34"/>
                    </a:cubicBezTo>
                    <a:cubicBezTo>
                      <a:pt x="27" y="32"/>
                      <a:pt x="30" y="30"/>
                      <a:pt x="33" y="28"/>
                    </a:cubicBezTo>
                    <a:cubicBezTo>
                      <a:pt x="36" y="26"/>
                      <a:pt x="35" y="22"/>
                      <a:pt x="31" y="22"/>
                    </a:cubicBezTo>
                    <a:cubicBezTo>
                      <a:pt x="32" y="21"/>
                      <a:pt x="32" y="21"/>
                      <a:pt x="33" y="21"/>
                    </a:cubicBezTo>
                    <a:cubicBezTo>
                      <a:pt x="35" y="21"/>
                      <a:pt x="37" y="22"/>
                      <a:pt x="36" y="21"/>
                    </a:cubicBezTo>
                    <a:cubicBezTo>
                      <a:pt x="36" y="21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4"/>
                    </a:cubicBezTo>
                    <a:cubicBezTo>
                      <a:pt x="37" y="26"/>
                      <a:pt x="37" y="26"/>
                      <a:pt x="37" y="28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397283" y="2235325"/>
              <a:ext cx="1308279" cy="507247"/>
              <a:chOff x="3328440" y="4370603"/>
              <a:chExt cx="3512301" cy="1361793"/>
            </a:xfrm>
          </p:grpSpPr>
          <p:sp>
            <p:nvSpPr>
              <p:cNvPr id="16" name="Freeform 78"/>
              <p:cNvSpPr/>
              <p:nvPr/>
            </p:nvSpPr>
            <p:spPr bwMode="auto">
              <a:xfrm>
                <a:off x="3328440" y="4896414"/>
                <a:ext cx="499226" cy="835982"/>
              </a:xfrm>
              <a:custGeom>
                <a:avLst/>
                <a:gdLst>
                  <a:gd name="T0" fmla="*/ 109 w 115"/>
                  <a:gd name="T1" fmla="*/ 131 h 193"/>
                  <a:gd name="T2" fmla="*/ 82 w 115"/>
                  <a:gd name="T3" fmla="*/ 90 h 193"/>
                  <a:gd name="T4" fmla="*/ 65 w 115"/>
                  <a:gd name="T5" fmla="*/ 65 h 193"/>
                  <a:gd name="T6" fmla="*/ 86 w 115"/>
                  <a:gd name="T7" fmla="*/ 58 h 193"/>
                  <a:gd name="T8" fmla="*/ 88 w 115"/>
                  <a:gd name="T9" fmla="*/ 44 h 193"/>
                  <a:gd name="T10" fmla="*/ 47 w 115"/>
                  <a:gd name="T11" fmla="*/ 52 h 193"/>
                  <a:gd name="T12" fmla="*/ 63 w 115"/>
                  <a:gd name="T13" fmla="*/ 90 h 193"/>
                  <a:gd name="T14" fmla="*/ 93 w 115"/>
                  <a:gd name="T15" fmla="*/ 133 h 193"/>
                  <a:gd name="T16" fmla="*/ 40 w 115"/>
                  <a:gd name="T17" fmla="*/ 165 h 193"/>
                  <a:gd name="T18" fmla="*/ 39 w 115"/>
                  <a:gd name="T19" fmla="*/ 161 h 193"/>
                  <a:gd name="T20" fmla="*/ 32 w 115"/>
                  <a:gd name="T21" fmla="*/ 139 h 193"/>
                  <a:gd name="T22" fmla="*/ 31 w 115"/>
                  <a:gd name="T23" fmla="*/ 130 h 193"/>
                  <a:gd name="T24" fmla="*/ 35 w 115"/>
                  <a:gd name="T25" fmla="*/ 84 h 193"/>
                  <a:gd name="T26" fmla="*/ 22 w 115"/>
                  <a:gd name="T27" fmla="*/ 40 h 193"/>
                  <a:gd name="T28" fmla="*/ 86 w 115"/>
                  <a:gd name="T29" fmla="*/ 22 h 193"/>
                  <a:gd name="T30" fmla="*/ 91 w 115"/>
                  <a:gd name="T31" fmla="*/ 46 h 193"/>
                  <a:gd name="T32" fmla="*/ 104 w 115"/>
                  <a:gd name="T33" fmla="*/ 41 h 193"/>
                  <a:gd name="T34" fmla="*/ 102 w 115"/>
                  <a:gd name="T35" fmla="*/ 18 h 193"/>
                  <a:gd name="T36" fmla="*/ 93 w 115"/>
                  <a:gd name="T37" fmla="*/ 7 h 193"/>
                  <a:gd name="T38" fmla="*/ 89 w 115"/>
                  <a:gd name="T39" fmla="*/ 8 h 193"/>
                  <a:gd name="T40" fmla="*/ 5 w 115"/>
                  <a:gd name="T41" fmla="*/ 52 h 193"/>
                  <a:gd name="T42" fmla="*/ 22 w 115"/>
                  <a:gd name="T43" fmla="*/ 95 h 193"/>
                  <a:gd name="T44" fmla="*/ 28 w 115"/>
                  <a:gd name="T45" fmla="*/ 118 h 193"/>
                  <a:gd name="T46" fmla="*/ 28 w 115"/>
                  <a:gd name="T47" fmla="*/ 118 h 193"/>
                  <a:gd name="T48" fmla="*/ 18 w 115"/>
                  <a:gd name="T49" fmla="*/ 118 h 193"/>
                  <a:gd name="T50" fmla="*/ 17 w 115"/>
                  <a:gd name="T51" fmla="*/ 121 h 193"/>
                  <a:gd name="T52" fmla="*/ 16 w 115"/>
                  <a:gd name="T53" fmla="*/ 128 h 193"/>
                  <a:gd name="T54" fmla="*/ 19 w 115"/>
                  <a:gd name="T55" fmla="*/ 143 h 193"/>
                  <a:gd name="T56" fmla="*/ 27 w 115"/>
                  <a:gd name="T57" fmla="*/ 162 h 193"/>
                  <a:gd name="T58" fmla="*/ 20 w 115"/>
                  <a:gd name="T59" fmla="*/ 160 h 193"/>
                  <a:gd name="T60" fmla="*/ 16 w 115"/>
                  <a:gd name="T61" fmla="*/ 167 h 193"/>
                  <a:gd name="T62" fmla="*/ 109 w 115"/>
                  <a:gd name="T63" fmla="*/ 13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5" h="193">
                    <a:moveTo>
                      <a:pt x="109" y="131"/>
                    </a:moveTo>
                    <a:cubicBezTo>
                      <a:pt x="107" y="116"/>
                      <a:pt x="91" y="101"/>
                      <a:pt x="82" y="90"/>
                    </a:cubicBezTo>
                    <a:cubicBezTo>
                      <a:pt x="76" y="82"/>
                      <a:pt x="70" y="73"/>
                      <a:pt x="65" y="65"/>
                    </a:cubicBezTo>
                    <a:cubicBezTo>
                      <a:pt x="58" y="51"/>
                      <a:pt x="77" y="57"/>
                      <a:pt x="86" y="58"/>
                    </a:cubicBezTo>
                    <a:cubicBezTo>
                      <a:pt x="94" y="59"/>
                      <a:pt x="95" y="46"/>
                      <a:pt x="88" y="44"/>
                    </a:cubicBezTo>
                    <a:cubicBezTo>
                      <a:pt x="76" y="41"/>
                      <a:pt x="53" y="36"/>
                      <a:pt x="47" y="52"/>
                    </a:cubicBezTo>
                    <a:cubicBezTo>
                      <a:pt x="43" y="65"/>
                      <a:pt x="55" y="80"/>
                      <a:pt x="63" y="90"/>
                    </a:cubicBezTo>
                    <a:cubicBezTo>
                      <a:pt x="71" y="101"/>
                      <a:pt x="92" y="119"/>
                      <a:pt x="93" y="133"/>
                    </a:cubicBezTo>
                    <a:cubicBezTo>
                      <a:pt x="97" y="166"/>
                      <a:pt x="65" y="170"/>
                      <a:pt x="40" y="165"/>
                    </a:cubicBezTo>
                    <a:cubicBezTo>
                      <a:pt x="40" y="164"/>
                      <a:pt x="40" y="163"/>
                      <a:pt x="39" y="161"/>
                    </a:cubicBezTo>
                    <a:cubicBezTo>
                      <a:pt x="36" y="154"/>
                      <a:pt x="33" y="147"/>
                      <a:pt x="32" y="139"/>
                    </a:cubicBezTo>
                    <a:cubicBezTo>
                      <a:pt x="31" y="136"/>
                      <a:pt x="31" y="133"/>
                      <a:pt x="31" y="130"/>
                    </a:cubicBezTo>
                    <a:cubicBezTo>
                      <a:pt x="50" y="126"/>
                      <a:pt x="43" y="102"/>
                      <a:pt x="35" y="84"/>
                    </a:cubicBezTo>
                    <a:cubicBezTo>
                      <a:pt x="29" y="71"/>
                      <a:pt x="20" y="55"/>
                      <a:pt x="22" y="40"/>
                    </a:cubicBezTo>
                    <a:cubicBezTo>
                      <a:pt x="27" y="19"/>
                      <a:pt x="66" y="23"/>
                      <a:pt x="86" y="22"/>
                    </a:cubicBezTo>
                    <a:cubicBezTo>
                      <a:pt x="87" y="31"/>
                      <a:pt x="87" y="38"/>
                      <a:pt x="91" y="46"/>
                    </a:cubicBezTo>
                    <a:cubicBezTo>
                      <a:pt x="95" y="53"/>
                      <a:pt x="107" y="48"/>
                      <a:pt x="104" y="41"/>
                    </a:cubicBezTo>
                    <a:cubicBezTo>
                      <a:pt x="101" y="34"/>
                      <a:pt x="100" y="25"/>
                      <a:pt x="102" y="18"/>
                    </a:cubicBezTo>
                    <a:cubicBezTo>
                      <a:pt x="103" y="12"/>
                      <a:pt x="99" y="7"/>
                      <a:pt x="93" y="7"/>
                    </a:cubicBezTo>
                    <a:cubicBezTo>
                      <a:pt x="92" y="7"/>
                      <a:pt x="90" y="7"/>
                      <a:pt x="89" y="8"/>
                    </a:cubicBezTo>
                    <a:cubicBezTo>
                      <a:pt x="57" y="0"/>
                      <a:pt x="0" y="8"/>
                      <a:pt x="5" y="52"/>
                    </a:cubicBezTo>
                    <a:cubicBezTo>
                      <a:pt x="8" y="67"/>
                      <a:pt x="15" y="81"/>
                      <a:pt x="22" y="95"/>
                    </a:cubicBezTo>
                    <a:cubicBezTo>
                      <a:pt x="26" y="104"/>
                      <a:pt x="34" y="114"/>
                      <a:pt x="28" y="118"/>
                    </a:cubicBezTo>
                    <a:cubicBezTo>
                      <a:pt x="28" y="118"/>
                      <a:pt x="28" y="118"/>
                      <a:pt x="28" y="118"/>
                    </a:cubicBezTo>
                    <a:cubicBezTo>
                      <a:pt x="25" y="115"/>
                      <a:pt x="20" y="114"/>
                      <a:pt x="18" y="118"/>
                    </a:cubicBezTo>
                    <a:cubicBezTo>
                      <a:pt x="17" y="119"/>
                      <a:pt x="17" y="120"/>
                      <a:pt x="17" y="121"/>
                    </a:cubicBezTo>
                    <a:cubicBezTo>
                      <a:pt x="14" y="123"/>
                      <a:pt x="14" y="126"/>
                      <a:pt x="16" y="128"/>
                    </a:cubicBezTo>
                    <a:cubicBezTo>
                      <a:pt x="16" y="133"/>
                      <a:pt x="17" y="138"/>
                      <a:pt x="19" y="143"/>
                    </a:cubicBezTo>
                    <a:cubicBezTo>
                      <a:pt x="20" y="150"/>
                      <a:pt x="23" y="156"/>
                      <a:pt x="27" y="162"/>
                    </a:cubicBezTo>
                    <a:cubicBezTo>
                      <a:pt x="25" y="162"/>
                      <a:pt x="22" y="161"/>
                      <a:pt x="20" y="160"/>
                    </a:cubicBezTo>
                    <a:cubicBezTo>
                      <a:pt x="16" y="158"/>
                      <a:pt x="13" y="165"/>
                      <a:pt x="16" y="167"/>
                    </a:cubicBezTo>
                    <a:cubicBezTo>
                      <a:pt x="49" y="193"/>
                      <a:pt x="115" y="185"/>
                      <a:pt x="109" y="13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79"/>
              <p:cNvSpPr>
                <a:spLocks noEditPoints="1"/>
              </p:cNvSpPr>
              <p:nvPr/>
            </p:nvSpPr>
            <p:spPr bwMode="auto">
              <a:xfrm>
                <a:off x="3727230" y="4692588"/>
                <a:ext cx="632155" cy="909831"/>
              </a:xfrm>
              <a:custGeom>
                <a:avLst/>
                <a:gdLst>
                  <a:gd name="T0" fmla="*/ 146 w 146"/>
                  <a:gd name="T1" fmla="*/ 139 h 210"/>
                  <a:gd name="T2" fmla="*/ 115 w 146"/>
                  <a:gd name="T3" fmla="*/ 121 h 210"/>
                  <a:gd name="T4" fmla="*/ 105 w 146"/>
                  <a:gd name="T5" fmla="*/ 130 h 210"/>
                  <a:gd name="T6" fmla="*/ 100 w 146"/>
                  <a:gd name="T7" fmla="*/ 134 h 210"/>
                  <a:gd name="T8" fmla="*/ 96 w 146"/>
                  <a:gd name="T9" fmla="*/ 135 h 210"/>
                  <a:gd name="T10" fmla="*/ 93 w 146"/>
                  <a:gd name="T11" fmla="*/ 135 h 210"/>
                  <a:gd name="T12" fmla="*/ 93 w 146"/>
                  <a:gd name="T13" fmla="*/ 134 h 210"/>
                  <a:gd name="T14" fmla="*/ 92 w 146"/>
                  <a:gd name="T15" fmla="*/ 134 h 210"/>
                  <a:gd name="T16" fmla="*/ 88 w 146"/>
                  <a:gd name="T17" fmla="*/ 130 h 210"/>
                  <a:gd name="T18" fmla="*/ 87 w 146"/>
                  <a:gd name="T19" fmla="*/ 130 h 210"/>
                  <a:gd name="T20" fmla="*/ 84 w 146"/>
                  <a:gd name="T21" fmla="*/ 125 h 210"/>
                  <a:gd name="T22" fmla="*/ 84 w 146"/>
                  <a:gd name="T23" fmla="*/ 123 h 210"/>
                  <a:gd name="T24" fmla="*/ 81 w 146"/>
                  <a:gd name="T25" fmla="*/ 114 h 210"/>
                  <a:gd name="T26" fmla="*/ 81 w 146"/>
                  <a:gd name="T27" fmla="*/ 112 h 210"/>
                  <a:gd name="T28" fmla="*/ 81 w 146"/>
                  <a:gd name="T29" fmla="*/ 103 h 210"/>
                  <a:gd name="T30" fmla="*/ 82 w 146"/>
                  <a:gd name="T31" fmla="*/ 99 h 210"/>
                  <a:gd name="T32" fmla="*/ 82 w 146"/>
                  <a:gd name="T33" fmla="*/ 98 h 210"/>
                  <a:gd name="T34" fmla="*/ 83 w 146"/>
                  <a:gd name="T35" fmla="*/ 96 h 210"/>
                  <a:gd name="T36" fmla="*/ 84 w 146"/>
                  <a:gd name="T37" fmla="*/ 95 h 210"/>
                  <a:gd name="T38" fmla="*/ 85 w 146"/>
                  <a:gd name="T39" fmla="*/ 95 h 210"/>
                  <a:gd name="T40" fmla="*/ 88 w 146"/>
                  <a:gd name="T41" fmla="*/ 95 h 210"/>
                  <a:gd name="T42" fmla="*/ 89 w 146"/>
                  <a:gd name="T43" fmla="*/ 95 h 210"/>
                  <a:gd name="T44" fmla="*/ 95 w 146"/>
                  <a:gd name="T45" fmla="*/ 96 h 210"/>
                  <a:gd name="T46" fmla="*/ 97 w 146"/>
                  <a:gd name="T47" fmla="*/ 98 h 210"/>
                  <a:gd name="T48" fmla="*/ 117 w 146"/>
                  <a:gd name="T49" fmla="*/ 108 h 210"/>
                  <a:gd name="T50" fmla="*/ 123 w 146"/>
                  <a:gd name="T51" fmla="*/ 96 h 210"/>
                  <a:gd name="T52" fmla="*/ 133 w 146"/>
                  <a:gd name="T53" fmla="*/ 91 h 210"/>
                  <a:gd name="T54" fmla="*/ 143 w 146"/>
                  <a:gd name="T55" fmla="*/ 83 h 210"/>
                  <a:gd name="T56" fmla="*/ 143 w 146"/>
                  <a:gd name="T57" fmla="*/ 82 h 210"/>
                  <a:gd name="T58" fmla="*/ 143 w 146"/>
                  <a:gd name="T59" fmla="*/ 73 h 210"/>
                  <a:gd name="T60" fmla="*/ 26 w 146"/>
                  <a:gd name="T61" fmla="*/ 147 h 210"/>
                  <a:gd name="T62" fmla="*/ 146 w 146"/>
                  <a:gd name="T63" fmla="*/ 143 h 210"/>
                  <a:gd name="T64" fmla="*/ 61 w 146"/>
                  <a:gd name="T65" fmla="*/ 74 h 210"/>
                  <a:gd name="T66" fmla="*/ 119 w 146"/>
                  <a:gd name="T67" fmla="*/ 85 h 210"/>
                  <a:gd name="T68" fmla="*/ 87 w 146"/>
                  <a:gd name="T69" fmla="*/ 75 h 210"/>
                  <a:gd name="T70" fmla="*/ 78 w 146"/>
                  <a:gd name="T71" fmla="*/ 148 h 210"/>
                  <a:gd name="T72" fmla="*/ 119 w 146"/>
                  <a:gd name="T73" fmla="*/ 127 h 210"/>
                  <a:gd name="T74" fmla="*/ 132 w 146"/>
                  <a:gd name="T75" fmla="*/ 144 h 210"/>
                  <a:gd name="T76" fmla="*/ 46 w 146"/>
                  <a:gd name="T77" fmla="*/ 14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6" h="210">
                    <a:moveTo>
                      <a:pt x="146" y="143"/>
                    </a:moveTo>
                    <a:cubicBezTo>
                      <a:pt x="146" y="141"/>
                      <a:pt x="146" y="140"/>
                      <a:pt x="146" y="139"/>
                    </a:cubicBezTo>
                    <a:cubicBezTo>
                      <a:pt x="142" y="129"/>
                      <a:pt x="130" y="121"/>
                      <a:pt x="120" y="117"/>
                    </a:cubicBezTo>
                    <a:cubicBezTo>
                      <a:pt x="117" y="116"/>
                      <a:pt x="115" y="118"/>
                      <a:pt x="115" y="121"/>
                    </a:cubicBezTo>
                    <a:cubicBezTo>
                      <a:pt x="114" y="120"/>
                      <a:pt x="112" y="121"/>
                      <a:pt x="111" y="123"/>
                    </a:cubicBezTo>
                    <a:cubicBezTo>
                      <a:pt x="109" y="125"/>
                      <a:pt x="107" y="128"/>
                      <a:pt x="105" y="130"/>
                    </a:cubicBezTo>
                    <a:cubicBezTo>
                      <a:pt x="104" y="131"/>
                      <a:pt x="103" y="132"/>
                      <a:pt x="101" y="133"/>
                    </a:cubicBezTo>
                    <a:cubicBezTo>
                      <a:pt x="102" y="132"/>
                      <a:pt x="98" y="134"/>
                      <a:pt x="100" y="134"/>
                    </a:cubicBezTo>
                    <a:cubicBezTo>
                      <a:pt x="99" y="134"/>
                      <a:pt x="98" y="134"/>
                      <a:pt x="97" y="135"/>
                    </a:cubicBezTo>
                    <a:cubicBezTo>
                      <a:pt x="97" y="135"/>
                      <a:pt x="96" y="135"/>
                      <a:pt x="96" y="135"/>
                    </a:cubicBezTo>
                    <a:cubicBezTo>
                      <a:pt x="96" y="135"/>
                      <a:pt x="96" y="135"/>
                      <a:pt x="96" y="135"/>
                    </a:cubicBezTo>
                    <a:cubicBezTo>
                      <a:pt x="95" y="135"/>
                      <a:pt x="94" y="135"/>
                      <a:pt x="93" y="135"/>
                    </a:cubicBezTo>
                    <a:cubicBezTo>
                      <a:pt x="93" y="135"/>
                      <a:pt x="93" y="135"/>
                      <a:pt x="93" y="135"/>
                    </a:cubicBezTo>
                    <a:cubicBezTo>
                      <a:pt x="93" y="135"/>
                      <a:pt x="93" y="135"/>
                      <a:pt x="93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4"/>
                      <a:pt x="91" y="134"/>
                      <a:pt x="91" y="134"/>
                    </a:cubicBezTo>
                    <a:cubicBezTo>
                      <a:pt x="90" y="133"/>
                      <a:pt x="89" y="131"/>
                      <a:pt x="88" y="130"/>
                    </a:cubicBezTo>
                    <a:cubicBezTo>
                      <a:pt x="87" y="130"/>
                      <a:pt x="88" y="130"/>
                      <a:pt x="87" y="130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7" y="129"/>
                      <a:pt x="86" y="128"/>
                      <a:pt x="86" y="127"/>
                    </a:cubicBezTo>
                    <a:cubicBezTo>
                      <a:pt x="85" y="126"/>
                      <a:pt x="85" y="125"/>
                      <a:pt x="84" y="125"/>
                    </a:cubicBezTo>
                    <a:cubicBezTo>
                      <a:pt x="84" y="124"/>
                      <a:pt x="84" y="124"/>
                      <a:pt x="84" y="124"/>
                    </a:cubicBezTo>
                    <a:cubicBezTo>
                      <a:pt x="84" y="124"/>
                      <a:pt x="84" y="123"/>
                      <a:pt x="84" y="123"/>
                    </a:cubicBezTo>
                    <a:cubicBezTo>
                      <a:pt x="83" y="121"/>
                      <a:pt x="82" y="119"/>
                      <a:pt x="82" y="117"/>
                    </a:cubicBezTo>
                    <a:cubicBezTo>
                      <a:pt x="81" y="116"/>
                      <a:pt x="81" y="115"/>
                      <a:pt x="81" y="114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2"/>
                      <a:pt x="81" y="112"/>
                    </a:cubicBezTo>
                    <a:cubicBezTo>
                      <a:pt x="81" y="110"/>
                      <a:pt x="81" y="108"/>
                      <a:pt x="81" y="106"/>
                    </a:cubicBezTo>
                    <a:cubicBezTo>
                      <a:pt x="81" y="105"/>
                      <a:pt x="81" y="104"/>
                      <a:pt x="81" y="103"/>
                    </a:cubicBezTo>
                    <a:cubicBezTo>
                      <a:pt x="81" y="103"/>
                      <a:pt x="81" y="102"/>
                      <a:pt x="81" y="102"/>
                    </a:cubicBezTo>
                    <a:cubicBezTo>
                      <a:pt x="81" y="101"/>
                      <a:pt x="82" y="100"/>
                      <a:pt x="82" y="99"/>
                    </a:cubicBezTo>
                    <a:cubicBezTo>
                      <a:pt x="82" y="99"/>
                      <a:pt x="82" y="99"/>
                      <a:pt x="82" y="98"/>
                    </a:cubicBezTo>
                    <a:cubicBezTo>
                      <a:pt x="82" y="98"/>
                      <a:pt x="82" y="98"/>
                      <a:pt x="82" y="98"/>
                    </a:cubicBezTo>
                    <a:cubicBezTo>
                      <a:pt x="82" y="98"/>
                      <a:pt x="83" y="97"/>
                      <a:pt x="83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4" y="95"/>
                      <a:pt x="84" y="95"/>
                      <a:pt x="84" y="95"/>
                    </a:cubicBezTo>
                    <a:cubicBezTo>
                      <a:pt x="84" y="95"/>
                      <a:pt x="84" y="95"/>
                      <a:pt x="84" y="95"/>
                    </a:cubicBezTo>
                    <a:cubicBezTo>
                      <a:pt x="84" y="95"/>
                      <a:pt x="85" y="95"/>
                      <a:pt x="85" y="95"/>
                    </a:cubicBezTo>
                    <a:cubicBezTo>
                      <a:pt x="85" y="95"/>
                      <a:pt x="85" y="95"/>
                      <a:pt x="86" y="95"/>
                    </a:cubicBezTo>
                    <a:cubicBezTo>
                      <a:pt x="86" y="95"/>
                      <a:pt x="88" y="95"/>
                      <a:pt x="88" y="95"/>
                    </a:cubicBezTo>
                    <a:cubicBezTo>
                      <a:pt x="88" y="95"/>
                      <a:pt x="89" y="95"/>
                      <a:pt x="89" y="95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90" y="95"/>
                      <a:pt x="91" y="95"/>
                      <a:pt x="92" y="95"/>
                    </a:cubicBezTo>
                    <a:cubicBezTo>
                      <a:pt x="93" y="96"/>
                      <a:pt x="94" y="96"/>
                      <a:pt x="95" y="96"/>
                    </a:cubicBezTo>
                    <a:cubicBezTo>
                      <a:pt x="95" y="96"/>
                      <a:pt x="95" y="97"/>
                      <a:pt x="95" y="97"/>
                    </a:cubicBezTo>
                    <a:cubicBezTo>
                      <a:pt x="96" y="97"/>
                      <a:pt x="97" y="97"/>
                      <a:pt x="97" y="98"/>
                    </a:cubicBezTo>
                    <a:cubicBezTo>
                      <a:pt x="100" y="99"/>
                      <a:pt x="103" y="101"/>
                      <a:pt x="106" y="103"/>
                    </a:cubicBezTo>
                    <a:cubicBezTo>
                      <a:pt x="109" y="105"/>
                      <a:pt x="113" y="107"/>
                      <a:pt x="117" y="108"/>
                    </a:cubicBezTo>
                    <a:cubicBezTo>
                      <a:pt x="123" y="110"/>
                      <a:pt x="127" y="103"/>
                      <a:pt x="125" y="98"/>
                    </a:cubicBezTo>
                    <a:cubicBezTo>
                      <a:pt x="124" y="97"/>
                      <a:pt x="124" y="97"/>
                      <a:pt x="123" y="96"/>
                    </a:cubicBezTo>
                    <a:cubicBezTo>
                      <a:pt x="126" y="97"/>
                      <a:pt x="129" y="96"/>
                      <a:pt x="130" y="94"/>
                    </a:cubicBezTo>
                    <a:cubicBezTo>
                      <a:pt x="131" y="93"/>
                      <a:pt x="132" y="92"/>
                      <a:pt x="133" y="91"/>
                    </a:cubicBezTo>
                    <a:cubicBezTo>
                      <a:pt x="134" y="91"/>
                      <a:pt x="136" y="89"/>
                      <a:pt x="137" y="89"/>
                    </a:cubicBezTo>
                    <a:cubicBezTo>
                      <a:pt x="139" y="87"/>
                      <a:pt x="141" y="86"/>
                      <a:pt x="143" y="83"/>
                    </a:cubicBezTo>
                    <a:cubicBezTo>
                      <a:pt x="143" y="83"/>
                      <a:pt x="143" y="82"/>
                      <a:pt x="143" y="82"/>
                    </a:cubicBezTo>
                    <a:cubicBezTo>
                      <a:pt x="145" y="78"/>
                      <a:pt x="144" y="81"/>
                      <a:pt x="143" y="82"/>
                    </a:cubicBezTo>
                    <a:cubicBezTo>
                      <a:pt x="145" y="80"/>
                      <a:pt x="146" y="77"/>
                      <a:pt x="144" y="74"/>
                    </a:cubicBezTo>
                    <a:cubicBezTo>
                      <a:pt x="143" y="74"/>
                      <a:pt x="143" y="73"/>
                      <a:pt x="143" y="73"/>
                    </a:cubicBezTo>
                    <a:cubicBezTo>
                      <a:pt x="143" y="70"/>
                      <a:pt x="143" y="67"/>
                      <a:pt x="141" y="64"/>
                    </a:cubicBezTo>
                    <a:cubicBezTo>
                      <a:pt x="88" y="0"/>
                      <a:pt x="0" y="80"/>
                      <a:pt x="26" y="147"/>
                    </a:cubicBezTo>
                    <a:cubicBezTo>
                      <a:pt x="47" y="199"/>
                      <a:pt x="138" y="210"/>
                      <a:pt x="146" y="145"/>
                    </a:cubicBezTo>
                    <a:cubicBezTo>
                      <a:pt x="146" y="144"/>
                      <a:pt x="146" y="143"/>
                      <a:pt x="146" y="143"/>
                    </a:cubicBezTo>
                    <a:close/>
                    <a:moveTo>
                      <a:pt x="46" y="143"/>
                    </a:moveTo>
                    <a:cubicBezTo>
                      <a:pt x="33" y="121"/>
                      <a:pt x="46" y="90"/>
                      <a:pt x="61" y="74"/>
                    </a:cubicBezTo>
                    <a:cubicBezTo>
                      <a:pt x="81" y="53"/>
                      <a:pt x="106" y="59"/>
                      <a:pt x="127" y="75"/>
                    </a:cubicBezTo>
                    <a:cubicBezTo>
                      <a:pt x="123" y="78"/>
                      <a:pt x="120" y="82"/>
                      <a:pt x="119" y="85"/>
                    </a:cubicBezTo>
                    <a:cubicBezTo>
                      <a:pt x="118" y="87"/>
                      <a:pt x="118" y="88"/>
                      <a:pt x="118" y="89"/>
                    </a:cubicBezTo>
                    <a:cubicBezTo>
                      <a:pt x="110" y="81"/>
                      <a:pt x="98" y="76"/>
                      <a:pt x="87" y="75"/>
                    </a:cubicBezTo>
                    <a:cubicBezTo>
                      <a:pt x="76" y="75"/>
                      <a:pt x="67" y="83"/>
                      <a:pt x="63" y="93"/>
                    </a:cubicBezTo>
                    <a:cubicBezTo>
                      <a:pt x="57" y="110"/>
                      <a:pt x="63" y="137"/>
                      <a:pt x="78" y="148"/>
                    </a:cubicBezTo>
                    <a:cubicBezTo>
                      <a:pt x="96" y="160"/>
                      <a:pt x="112" y="142"/>
                      <a:pt x="119" y="127"/>
                    </a:cubicBezTo>
                    <a:cubicBezTo>
                      <a:pt x="119" y="127"/>
                      <a:pt x="119" y="127"/>
                      <a:pt x="119" y="127"/>
                    </a:cubicBezTo>
                    <a:cubicBezTo>
                      <a:pt x="121" y="129"/>
                      <a:pt x="124" y="131"/>
                      <a:pt x="125" y="133"/>
                    </a:cubicBezTo>
                    <a:cubicBezTo>
                      <a:pt x="128" y="136"/>
                      <a:pt x="130" y="141"/>
                      <a:pt x="132" y="144"/>
                    </a:cubicBezTo>
                    <a:cubicBezTo>
                      <a:pt x="133" y="146"/>
                      <a:pt x="135" y="147"/>
                      <a:pt x="137" y="147"/>
                    </a:cubicBezTo>
                    <a:cubicBezTo>
                      <a:pt x="119" y="184"/>
                      <a:pt x="65" y="175"/>
                      <a:pt x="46" y="143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80"/>
              <p:cNvSpPr>
                <a:spLocks noEditPoints="1"/>
              </p:cNvSpPr>
              <p:nvPr/>
            </p:nvSpPr>
            <p:spPr bwMode="auto">
              <a:xfrm>
                <a:off x="4403694" y="4630555"/>
                <a:ext cx="620339" cy="918693"/>
              </a:xfrm>
              <a:custGeom>
                <a:avLst/>
                <a:gdLst>
                  <a:gd name="T0" fmla="*/ 135 w 143"/>
                  <a:gd name="T1" fmla="*/ 74 h 212"/>
                  <a:gd name="T2" fmla="*/ 62 w 143"/>
                  <a:gd name="T3" fmla="*/ 56 h 212"/>
                  <a:gd name="T4" fmla="*/ 62 w 143"/>
                  <a:gd name="T5" fmla="*/ 10 h 212"/>
                  <a:gd name="T6" fmla="*/ 53 w 143"/>
                  <a:gd name="T7" fmla="*/ 1 h 212"/>
                  <a:gd name="T8" fmla="*/ 25 w 143"/>
                  <a:gd name="T9" fmla="*/ 8 h 212"/>
                  <a:gd name="T10" fmla="*/ 22 w 143"/>
                  <a:gd name="T11" fmla="*/ 9 h 212"/>
                  <a:gd name="T12" fmla="*/ 17 w 143"/>
                  <a:gd name="T13" fmla="*/ 12 h 212"/>
                  <a:gd name="T14" fmla="*/ 4 w 143"/>
                  <a:gd name="T15" fmla="*/ 111 h 212"/>
                  <a:gd name="T16" fmla="*/ 6 w 143"/>
                  <a:gd name="T17" fmla="*/ 204 h 212"/>
                  <a:gd name="T18" fmla="*/ 22 w 143"/>
                  <a:gd name="T19" fmla="*/ 204 h 212"/>
                  <a:gd name="T20" fmla="*/ 22 w 143"/>
                  <a:gd name="T21" fmla="*/ 202 h 212"/>
                  <a:gd name="T22" fmla="*/ 25 w 143"/>
                  <a:gd name="T23" fmla="*/ 202 h 212"/>
                  <a:gd name="T24" fmla="*/ 55 w 143"/>
                  <a:gd name="T25" fmla="*/ 198 h 212"/>
                  <a:gd name="T26" fmla="*/ 62 w 143"/>
                  <a:gd name="T27" fmla="*/ 190 h 212"/>
                  <a:gd name="T28" fmla="*/ 62 w 143"/>
                  <a:gd name="T29" fmla="*/ 127 h 212"/>
                  <a:gd name="T30" fmla="*/ 82 w 143"/>
                  <a:gd name="T31" fmla="*/ 126 h 212"/>
                  <a:gd name="T32" fmla="*/ 87 w 143"/>
                  <a:gd name="T33" fmla="*/ 160 h 212"/>
                  <a:gd name="T34" fmla="*/ 94 w 143"/>
                  <a:gd name="T35" fmla="*/ 171 h 212"/>
                  <a:gd name="T36" fmla="*/ 128 w 143"/>
                  <a:gd name="T37" fmla="*/ 166 h 212"/>
                  <a:gd name="T38" fmla="*/ 132 w 143"/>
                  <a:gd name="T39" fmla="*/ 158 h 212"/>
                  <a:gd name="T40" fmla="*/ 141 w 143"/>
                  <a:gd name="T41" fmla="*/ 132 h 212"/>
                  <a:gd name="T42" fmla="*/ 135 w 143"/>
                  <a:gd name="T43" fmla="*/ 74 h 212"/>
                  <a:gd name="T44" fmla="*/ 105 w 143"/>
                  <a:gd name="T45" fmla="*/ 154 h 212"/>
                  <a:gd name="T46" fmla="*/ 65 w 143"/>
                  <a:gd name="T47" fmla="*/ 96 h 212"/>
                  <a:gd name="T48" fmla="*/ 44 w 143"/>
                  <a:gd name="T49" fmla="*/ 184 h 212"/>
                  <a:gd name="T50" fmla="*/ 24 w 143"/>
                  <a:gd name="T51" fmla="*/ 191 h 212"/>
                  <a:gd name="T52" fmla="*/ 23 w 143"/>
                  <a:gd name="T53" fmla="*/ 122 h 212"/>
                  <a:gd name="T54" fmla="*/ 26 w 143"/>
                  <a:gd name="T55" fmla="*/ 21 h 212"/>
                  <a:gd name="T56" fmla="*/ 26 w 143"/>
                  <a:gd name="T57" fmla="*/ 21 h 212"/>
                  <a:gd name="T58" fmla="*/ 44 w 143"/>
                  <a:gd name="T59" fmla="*/ 19 h 212"/>
                  <a:gd name="T60" fmla="*/ 44 w 143"/>
                  <a:gd name="T61" fmla="*/ 76 h 212"/>
                  <a:gd name="T62" fmla="*/ 60 w 143"/>
                  <a:gd name="T63" fmla="*/ 83 h 212"/>
                  <a:gd name="T64" fmla="*/ 67 w 143"/>
                  <a:gd name="T65" fmla="*/ 80 h 212"/>
                  <a:gd name="T66" fmla="*/ 102 w 143"/>
                  <a:gd name="T67" fmla="*/ 66 h 212"/>
                  <a:gd name="T68" fmla="*/ 120 w 143"/>
                  <a:gd name="T69" fmla="*/ 91 h 212"/>
                  <a:gd name="T70" fmla="*/ 123 w 143"/>
                  <a:gd name="T71" fmla="*/ 148 h 212"/>
                  <a:gd name="T72" fmla="*/ 123 w 143"/>
                  <a:gd name="T73" fmla="*/ 150 h 212"/>
                  <a:gd name="T74" fmla="*/ 119 w 143"/>
                  <a:gd name="T75" fmla="*/ 151 h 212"/>
                  <a:gd name="T76" fmla="*/ 105 w 143"/>
                  <a:gd name="T77" fmla="*/ 154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3" h="212">
                    <a:moveTo>
                      <a:pt x="135" y="74"/>
                    </a:moveTo>
                    <a:cubicBezTo>
                      <a:pt x="123" y="45"/>
                      <a:pt x="81" y="34"/>
                      <a:pt x="62" y="56"/>
                    </a:cubicBezTo>
                    <a:cubicBezTo>
                      <a:pt x="62" y="40"/>
                      <a:pt x="62" y="25"/>
                      <a:pt x="62" y="10"/>
                    </a:cubicBezTo>
                    <a:cubicBezTo>
                      <a:pt x="62" y="5"/>
                      <a:pt x="58" y="0"/>
                      <a:pt x="53" y="1"/>
                    </a:cubicBezTo>
                    <a:cubicBezTo>
                      <a:pt x="43" y="2"/>
                      <a:pt x="34" y="5"/>
                      <a:pt x="25" y="8"/>
                    </a:cubicBezTo>
                    <a:cubicBezTo>
                      <a:pt x="24" y="8"/>
                      <a:pt x="23" y="9"/>
                      <a:pt x="22" y="9"/>
                    </a:cubicBezTo>
                    <a:cubicBezTo>
                      <a:pt x="20" y="9"/>
                      <a:pt x="18" y="10"/>
                      <a:pt x="17" y="12"/>
                    </a:cubicBezTo>
                    <a:cubicBezTo>
                      <a:pt x="8" y="44"/>
                      <a:pt x="5" y="78"/>
                      <a:pt x="4" y="111"/>
                    </a:cubicBezTo>
                    <a:cubicBezTo>
                      <a:pt x="3" y="140"/>
                      <a:pt x="0" y="174"/>
                      <a:pt x="6" y="204"/>
                    </a:cubicBezTo>
                    <a:cubicBezTo>
                      <a:pt x="7" y="212"/>
                      <a:pt x="20" y="212"/>
                      <a:pt x="22" y="204"/>
                    </a:cubicBezTo>
                    <a:cubicBezTo>
                      <a:pt x="22" y="203"/>
                      <a:pt x="22" y="202"/>
                      <a:pt x="22" y="202"/>
                    </a:cubicBezTo>
                    <a:cubicBezTo>
                      <a:pt x="23" y="202"/>
                      <a:pt x="24" y="202"/>
                      <a:pt x="25" y="202"/>
                    </a:cubicBezTo>
                    <a:cubicBezTo>
                      <a:pt x="34" y="203"/>
                      <a:pt x="46" y="201"/>
                      <a:pt x="55" y="198"/>
                    </a:cubicBezTo>
                    <a:cubicBezTo>
                      <a:pt x="59" y="197"/>
                      <a:pt x="62" y="194"/>
                      <a:pt x="62" y="190"/>
                    </a:cubicBezTo>
                    <a:cubicBezTo>
                      <a:pt x="63" y="169"/>
                      <a:pt x="59" y="148"/>
                      <a:pt x="62" y="127"/>
                    </a:cubicBezTo>
                    <a:cubicBezTo>
                      <a:pt x="64" y="111"/>
                      <a:pt x="75" y="113"/>
                      <a:pt x="82" y="126"/>
                    </a:cubicBezTo>
                    <a:cubicBezTo>
                      <a:pt x="87" y="135"/>
                      <a:pt x="89" y="150"/>
                      <a:pt x="87" y="160"/>
                    </a:cubicBezTo>
                    <a:cubicBezTo>
                      <a:pt x="86" y="165"/>
                      <a:pt x="89" y="170"/>
                      <a:pt x="94" y="171"/>
                    </a:cubicBezTo>
                    <a:cubicBezTo>
                      <a:pt x="106" y="175"/>
                      <a:pt x="117" y="172"/>
                      <a:pt x="128" y="166"/>
                    </a:cubicBezTo>
                    <a:cubicBezTo>
                      <a:pt x="132" y="165"/>
                      <a:pt x="133" y="161"/>
                      <a:pt x="132" y="158"/>
                    </a:cubicBezTo>
                    <a:cubicBezTo>
                      <a:pt x="141" y="157"/>
                      <a:pt x="141" y="139"/>
                      <a:pt x="141" y="132"/>
                    </a:cubicBezTo>
                    <a:cubicBezTo>
                      <a:pt x="142" y="113"/>
                      <a:pt x="143" y="92"/>
                      <a:pt x="135" y="74"/>
                    </a:cubicBezTo>
                    <a:close/>
                    <a:moveTo>
                      <a:pt x="105" y="154"/>
                    </a:moveTo>
                    <a:cubicBezTo>
                      <a:pt x="105" y="130"/>
                      <a:pt x="93" y="89"/>
                      <a:pt x="65" y="96"/>
                    </a:cubicBezTo>
                    <a:cubicBezTo>
                      <a:pt x="33" y="105"/>
                      <a:pt x="41" y="156"/>
                      <a:pt x="44" y="184"/>
                    </a:cubicBezTo>
                    <a:cubicBezTo>
                      <a:pt x="37" y="186"/>
                      <a:pt x="30" y="188"/>
                      <a:pt x="24" y="191"/>
                    </a:cubicBezTo>
                    <a:cubicBezTo>
                      <a:pt x="26" y="168"/>
                      <a:pt x="23" y="144"/>
                      <a:pt x="23" y="122"/>
                    </a:cubicBezTo>
                    <a:cubicBezTo>
                      <a:pt x="22" y="88"/>
                      <a:pt x="22" y="55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32" y="21"/>
                      <a:pt x="38" y="20"/>
                      <a:pt x="44" y="19"/>
                    </a:cubicBezTo>
                    <a:cubicBezTo>
                      <a:pt x="43" y="38"/>
                      <a:pt x="44" y="57"/>
                      <a:pt x="44" y="76"/>
                    </a:cubicBezTo>
                    <a:cubicBezTo>
                      <a:pt x="44" y="85"/>
                      <a:pt x="54" y="87"/>
                      <a:pt x="60" y="83"/>
                    </a:cubicBezTo>
                    <a:cubicBezTo>
                      <a:pt x="62" y="83"/>
                      <a:pt x="65" y="82"/>
                      <a:pt x="67" y="80"/>
                    </a:cubicBezTo>
                    <a:cubicBezTo>
                      <a:pt x="77" y="66"/>
                      <a:pt x="84" y="58"/>
                      <a:pt x="102" y="66"/>
                    </a:cubicBezTo>
                    <a:cubicBezTo>
                      <a:pt x="112" y="71"/>
                      <a:pt x="117" y="80"/>
                      <a:pt x="120" y="91"/>
                    </a:cubicBezTo>
                    <a:cubicBezTo>
                      <a:pt x="125" y="109"/>
                      <a:pt x="123" y="129"/>
                      <a:pt x="123" y="148"/>
                    </a:cubicBezTo>
                    <a:cubicBezTo>
                      <a:pt x="122" y="149"/>
                      <a:pt x="123" y="149"/>
                      <a:pt x="123" y="150"/>
                    </a:cubicBezTo>
                    <a:cubicBezTo>
                      <a:pt x="121" y="150"/>
                      <a:pt x="120" y="150"/>
                      <a:pt x="119" y="151"/>
                    </a:cubicBezTo>
                    <a:cubicBezTo>
                      <a:pt x="115" y="153"/>
                      <a:pt x="110" y="154"/>
                      <a:pt x="105" y="154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81"/>
              <p:cNvSpPr>
                <a:spLocks noEditPoints="1"/>
              </p:cNvSpPr>
              <p:nvPr/>
            </p:nvSpPr>
            <p:spPr bwMode="auto">
              <a:xfrm>
                <a:off x="4950184" y="4636463"/>
                <a:ext cx="729638" cy="824166"/>
              </a:xfrm>
              <a:custGeom>
                <a:avLst/>
                <a:gdLst>
                  <a:gd name="T0" fmla="*/ 84 w 168"/>
                  <a:gd name="T1" fmla="*/ 0 h 190"/>
                  <a:gd name="T2" fmla="*/ 76 w 168"/>
                  <a:gd name="T3" fmla="*/ 11 h 190"/>
                  <a:gd name="T4" fmla="*/ 102 w 168"/>
                  <a:gd name="T5" fmla="*/ 171 h 190"/>
                  <a:gd name="T6" fmla="*/ 164 w 168"/>
                  <a:gd name="T7" fmla="*/ 79 h 190"/>
                  <a:gd name="T8" fmla="*/ 84 w 168"/>
                  <a:gd name="T9" fmla="*/ 0 h 190"/>
                  <a:gd name="T10" fmla="*/ 112 w 168"/>
                  <a:gd name="T11" fmla="*/ 150 h 190"/>
                  <a:gd name="T12" fmla="*/ 88 w 168"/>
                  <a:gd name="T13" fmla="*/ 20 h 190"/>
                  <a:gd name="T14" fmla="*/ 91 w 168"/>
                  <a:gd name="T15" fmla="*/ 18 h 190"/>
                  <a:gd name="T16" fmla="*/ 112 w 168"/>
                  <a:gd name="T17" fmla="*/ 15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190">
                    <a:moveTo>
                      <a:pt x="84" y="0"/>
                    </a:moveTo>
                    <a:cubicBezTo>
                      <a:pt x="77" y="0"/>
                      <a:pt x="75" y="6"/>
                      <a:pt x="76" y="11"/>
                    </a:cubicBezTo>
                    <a:cubicBezTo>
                      <a:pt x="3" y="8"/>
                      <a:pt x="0" y="187"/>
                      <a:pt x="102" y="171"/>
                    </a:cubicBezTo>
                    <a:cubicBezTo>
                      <a:pt x="146" y="165"/>
                      <a:pt x="165" y="119"/>
                      <a:pt x="164" y="79"/>
                    </a:cubicBezTo>
                    <a:cubicBezTo>
                      <a:pt x="163" y="33"/>
                      <a:pt x="130" y="0"/>
                      <a:pt x="84" y="0"/>
                    </a:cubicBezTo>
                    <a:close/>
                    <a:moveTo>
                      <a:pt x="112" y="150"/>
                    </a:moveTo>
                    <a:cubicBezTo>
                      <a:pt x="38" y="190"/>
                      <a:pt x="9" y="25"/>
                      <a:pt x="88" y="20"/>
                    </a:cubicBezTo>
                    <a:cubicBezTo>
                      <a:pt x="89" y="20"/>
                      <a:pt x="91" y="19"/>
                      <a:pt x="91" y="18"/>
                    </a:cubicBezTo>
                    <a:cubicBezTo>
                      <a:pt x="154" y="25"/>
                      <a:pt x="168" y="120"/>
                      <a:pt x="112" y="150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82"/>
              <p:cNvSpPr>
                <a:spLocks noEditPoints="1"/>
              </p:cNvSpPr>
              <p:nvPr/>
            </p:nvSpPr>
            <p:spPr bwMode="auto">
              <a:xfrm>
                <a:off x="5233767" y="4793024"/>
                <a:ext cx="307215" cy="375158"/>
              </a:xfrm>
              <a:custGeom>
                <a:avLst/>
                <a:gdLst>
                  <a:gd name="T0" fmla="*/ 62 w 71"/>
                  <a:gd name="T1" fmla="*/ 32 h 87"/>
                  <a:gd name="T2" fmla="*/ 11 w 71"/>
                  <a:gd name="T3" fmla="*/ 16 h 87"/>
                  <a:gd name="T4" fmla="*/ 13 w 71"/>
                  <a:gd name="T5" fmla="*/ 25 h 87"/>
                  <a:gd name="T6" fmla="*/ 14 w 71"/>
                  <a:gd name="T7" fmla="*/ 25 h 87"/>
                  <a:gd name="T8" fmla="*/ 1 w 71"/>
                  <a:gd name="T9" fmla="*/ 57 h 87"/>
                  <a:gd name="T10" fmla="*/ 52 w 71"/>
                  <a:gd name="T11" fmla="*/ 79 h 87"/>
                  <a:gd name="T12" fmla="*/ 62 w 71"/>
                  <a:gd name="T13" fmla="*/ 32 h 87"/>
                  <a:gd name="T14" fmla="*/ 46 w 71"/>
                  <a:gd name="T15" fmla="*/ 62 h 87"/>
                  <a:gd name="T16" fmla="*/ 17 w 71"/>
                  <a:gd name="T17" fmla="*/ 54 h 87"/>
                  <a:gd name="T18" fmla="*/ 31 w 71"/>
                  <a:gd name="T19" fmla="*/ 27 h 87"/>
                  <a:gd name="T20" fmla="*/ 31 w 71"/>
                  <a:gd name="T21" fmla="*/ 27 h 87"/>
                  <a:gd name="T22" fmla="*/ 44 w 71"/>
                  <a:gd name="T23" fmla="*/ 37 h 87"/>
                  <a:gd name="T24" fmla="*/ 46 w 71"/>
                  <a:gd name="T25" fmla="*/ 6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87">
                    <a:moveTo>
                      <a:pt x="62" y="32"/>
                    </a:moveTo>
                    <a:cubicBezTo>
                      <a:pt x="54" y="18"/>
                      <a:pt x="25" y="0"/>
                      <a:pt x="11" y="16"/>
                    </a:cubicBezTo>
                    <a:cubicBezTo>
                      <a:pt x="8" y="19"/>
                      <a:pt x="9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5" y="33"/>
                      <a:pt x="0" y="44"/>
                      <a:pt x="1" y="57"/>
                    </a:cubicBezTo>
                    <a:cubicBezTo>
                      <a:pt x="3" y="82"/>
                      <a:pt x="32" y="87"/>
                      <a:pt x="52" y="79"/>
                    </a:cubicBezTo>
                    <a:cubicBezTo>
                      <a:pt x="70" y="71"/>
                      <a:pt x="71" y="47"/>
                      <a:pt x="62" y="32"/>
                    </a:cubicBezTo>
                    <a:close/>
                    <a:moveTo>
                      <a:pt x="46" y="62"/>
                    </a:moveTo>
                    <a:cubicBezTo>
                      <a:pt x="37" y="69"/>
                      <a:pt x="19" y="67"/>
                      <a:pt x="17" y="54"/>
                    </a:cubicBezTo>
                    <a:cubicBezTo>
                      <a:pt x="17" y="45"/>
                      <a:pt x="23" y="33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6" y="29"/>
                      <a:pt x="41" y="32"/>
                      <a:pt x="44" y="37"/>
                    </a:cubicBezTo>
                    <a:cubicBezTo>
                      <a:pt x="50" y="43"/>
                      <a:pt x="54" y="56"/>
                      <a:pt x="46" y="62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5543936" y="4583291"/>
                <a:ext cx="841890" cy="703051"/>
              </a:xfrm>
              <a:custGeom>
                <a:avLst/>
                <a:gdLst>
                  <a:gd name="T0" fmla="*/ 103 w 194"/>
                  <a:gd name="T1" fmla="*/ 1 h 162"/>
                  <a:gd name="T2" fmla="*/ 100 w 194"/>
                  <a:gd name="T3" fmla="*/ 2 h 162"/>
                  <a:gd name="T4" fmla="*/ 94 w 194"/>
                  <a:gd name="T5" fmla="*/ 154 h 162"/>
                  <a:gd name="T6" fmla="*/ 103 w 194"/>
                  <a:gd name="T7" fmla="*/ 1 h 162"/>
                  <a:gd name="T8" fmla="*/ 98 w 194"/>
                  <a:gd name="T9" fmla="*/ 136 h 162"/>
                  <a:gd name="T10" fmla="*/ 102 w 194"/>
                  <a:gd name="T11" fmla="*/ 17 h 162"/>
                  <a:gd name="T12" fmla="*/ 147 w 194"/>
                  <a:gd name="T13" fmla="*/ 78 h 162"/>
                  <a:gd name="T14" fmla="*/ 98 w 194"/>
                  <a:gd name="T15" fmla="*/ 13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162">
                    <a:moveTo>
                      <a:pt x="103" y="1"/>
                    </a:moveTo>
                    <a:cubicBezTo>
                      <a:pt x="102" y="1"/>
                      <a:pt x="101" y="1"/>
                      <a:pt x="100" y="2"/>
                    </a:cubicBezTo>
                    <a:cubicBezTo>
                      <a:pt x="33" y="7"/>
                      <a:pt x="0" y="144"/>
                      <a:pt x="94" y="154"/>
                    </a:cubicBezTo>
                    <a:cubicBezTo>
                      <a:pt x="179" y="162"/>
                      <a:pt x="194" y="0"/>
                      <a:pt x="103" y="1"/>
                    </a:cubicBezTo>
                    <a:close/>
                    <a:moveTo>
                      <a:pt x="98" y="136"/>
                    </a:moveTo>
                    <a:cubicBezTo>
                      <a:pt x="28" y="141"/>
                      <a:pt x="48" y="39"/>
                      <a:pt x="102" y="17"/>
                    </a:cubicBezTo>
                    <a:cubicBezTo>
                      <a:pt x="132" y="28"/>
                      <a:pt x="149" y="44"/>
                      <a:pt x="147" y="78"/>
                    </a:cubicBezTo>
                    <a:cubicBezTo>
                      <a:pt x="145" y="105"/>
                      <a:pt x="126" y="134"/>
                      <a:pt x="98" y="136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84"/>
              <p:cNvSpPr>
                <a:spLocks noEditPoints="1"/>
              </p:cNvSpPr>
              <p:nvPr/>
            </p:nvSpPr>
            <p:spPr bwMode="auto">
              <a:xfrm>
                <a:off x="5851152" y="4793024"/>
                <a:ext cx="248136" cy="262907"/>
              </a:xfrm>
              <a:custGeom>
                <a:avLst/>
                <a:gdLst>
                  <a:gd name="T0" fmla="*/ 48 w 57"/>
                  <a:gd name="T1" fmla="*/ 5 h 61"/>
                  <a:gd name="T2" fmla="*/ 16 w 57"/>
                  <a:gd name="T3" fmla="*/ 7 h 61"/>
                  <a:gd name="T4" fmla="*/ 15 w 57"/>
                  <a:gd name="T5" fmla="*/ 15 h 61"/>
                  <a:gd name="T6" fmla="*/ 8 w 57"/>
                  <a:gd name="T7" fmla="*/ 20 h 61"/>
                  <a:gd name="T8" fmla="*/ 1 w 57"/>
                  <a:gd name="T9" fmla="*/ 47 h 61"/>
                  <a:gd name="T10" fmla="*/ 7 w 57"/>
                  <a:gd name="T11" fmla="*/ 55 h 61"/>
                  <a:gd name="T12" fmla="*/ 54 w 57"/>
                  <a:gd name="T13" fmla="*/ 36 h 61"/>
                  <a:gd name="T14" fmla="*/ 56 w 57"/>
                  <a:gd name="T15" fmla="*/ 22 h 61"/>
                  <a:gd name="T16" fmla="*/ 48 w 57"/>
                  <a:gd name="T17" fmla="*/ 5 h 61"/>
                  <a:gd name="T18" fmla="*/ 16 w 57"/>
                  <a:gd name="T19" fmla="*/ 41 h 61"/>
                  <a:gd name="T20" fmla="*/ 25 w 57"/>
                  <a:gd name="T21" fmla="*/ 20 h 61"/>
                  <a:gd name="T22" fmla="*/ 29 w 57"/>
                  <a:gd name="T23" fmla="*/ 20 h 61"/>
                  <a:gd name="T24" fmla="*/ 39 w 57"/>
                  <a:gd name="T25" fmla="*/ 21 h 61"/>
                  <a:gd name="T26" fmla="*/ 34 w 57"/>
                  <a:gd name="T27" fmla="*/ 38 h 61"/>
                  <a:gd name="T28" fmla="*/ 16 w 57"/>
                  <a:gd name="T29" fmla="*/ 4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61">
                    <a:moveTo>
                      <a:pt x="48" y="5"/>
                    </a:moveTo>
                    <a:cubicBezTo>
                      <a:pt x="40" y="1"/>
                      <a:pt x="23" y="0"/>
                      <a:pt x="16" y="7"/>
                    </a:cubicBezTo>
                    <a:cubicBezTo>
                      <a:pt x="14" y="9"/>
                      <a:pt x="13" y="12"/>
                      <a:pt x="15" y="15"/>
                    </a:cubicBezTo>
                    <a:cubicBezTo>
                      <a:pt x="12" y="16"/>
                      <a:pt x="10" y="18"/>
                      <a:pt x="8" y="20"/>
                    </a:cubicBezTo>
                    <a:cubicBezTo>
                      <a:pt x="2" y="28"/>
                      <a:pt x="0" y="38"/>
                      <a:pt x="1" y="47"/>
                    </a:cubicBezTo>
                    <a:cubicBezTo>
                      <a:pt x="2" y="51"/>
                      <a:pt x="3" y="53"/>
                      <a:pt x="7" y="55"/>
                    </a:cubicBezTo>
                    <a:cubicBezTo>
                      <a:pt x="26" y="61"/>
                      <a:pt x="46" y="57"/>
                      <a:pt x="54" y="36"/>
                    </a:cubicBezTo>
                    <a:cubicBezTo>
                      <a:pt x="55" y="32"/>
                      <a:pt x="56" y="27"/>
                      <a:pt x="56" y="22"/>
                    </a:cubicBezTo>
                    <a:cubicBezTo>
                      <a:pt x="57" y="13"/>
                      <a:pt x="55" y="10"/>
                      <a:pt x="48" y="5"/>
                    </a:cubicBezTo>
                    <a:close/>
                    <a:moveTo>
                      <a:pt x="16" y="41"/>
                    </a:moveTo>
                    <a:cubicBezTo>
                      <a:pt x="15" y="33"/>
                      <a:pt x="19" y="26"/>
                      <a:pt x="25" y="20"/>
                    </a:cubicBezTo>
                    <a:cubicBezTo>
                      <a:pt x="26" y="20"/>
                      <a:pt x="27" y="20"/>
                      <a:pt x="29" y="20"/>
                    </a:cubicBezTo>
                    <a:cubicBezTo>
                      <a:pt x="33" y="20"/>
                      <a:pt x="36" y="20"/>
                      <a:pt x="39" y="21"/>
                    </a:cubicBezTo>
                    <a:cubicBezTo>
                      <a:pt x="39" y="27"/>
                      <a:pt x="38" y="33"/>
                      <a:pt x="34" y="38"/>
                    </a:cubicBezTo>
                    <a:cubicBezTo>
                      <a:pt x="29" y="42"/>
                      <a:pt x="22" y="42"/>
                      <a:pt x="16" y="4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85"/>
              <p:cNvSpPr>
                <a:spLocks noEditPoints="1"/>
              </p:cNvSpPr>
              <p:nvPr/>
            </p:nvSpPr>
            <p:spPr bwMode="auto">
              <a:xfrm>
                <a:off x="6276527" y="4370603"/>
                <a:ext cx="564214" cy="770994"/>
              </a:xfrm>
              <a:custGeom>
                <a:avLst/>
                <a:gdLst>
                  <a:gd name="T0" fmla="*/ 116 w 130"/>
                  <a:gd name="T1" fmla="*/ 116 h 178"/>
                  <a:gd name="T2" fmla="*/ 115 w 130"/>
                  <a:gd name="T3" fmla="*/ 117 h 178"/>
                  <a:gd name="T4" fmla="*/ 112 w 130"/>
                  <a:gd name="T5" fmla="*/ 85 h 178"/>
                  <a:gd name="T6" fmla="*/ 98 w 130"/>
                  <a:gd name="T7" fmla="*/ 77 h 178"/>
                  <a:gd name="T8" fmla="*/ 58 w 130"/>
                  <a:gd name="T9" fmla="*/ 93 h 178"/>
                  <a:gd name="T10" fmla="*/ 53 w 130"/>
                  <a:gd name="T11" fmla="*/ 8 h 178"/>
                  <a:gd name="T12" fmla="*/ 39 w 130"/>
                  <a:gd name="T13" fmla="*/ 3 h 178"/>
                  <a:gd name="T14" fmla="*/ 21 w 130"/>
                  <a:gd name="T15" fmla="*/ 8 h 178"/>
                  <a:gd name="T16" fmla="*/ 14 w 130"/>
                  <a:gd name="T17" fmla="*/ 11 h 178"/>
                  <a:gd name="T18" fmla="*/ 13 w 130"/>
                  <a:gd name="T19" fmla="*/ 14 h 178"/>
                  <a:gd name="T20" fmla="*/ 12 w 130"/>
                  <a:gd name="T21" fmla="*/ 14 h 178"/>
                  <a:gd name="T22" fmla="*/ 10 w 130"/>
                  <a:gd name="T23" fmla="*/ 18 h 178"/>
                  <a:gd name="T24" fmla="*/ 11 w 130"/>
                  <a:gd name="T25" fmla="*/ 18 h 178"/>
                  <a:gd name="T26" fmla="*/ 11 w 130"/>
                  <a:gd name="T27" fmla="*/ 19 h 178"/>
                  <a:gd name="T28" fmla="*/ 0 w 130"/>
                  <a:gd name="T29" fmla="*/ 168 h 178"/>
                  <a:gd name="T30" fmla="*/ 11 w 130"/>
                  <a:gd name="T31" fmla="*/ 176 h 178"/>
                  <a:gd name="T32" fmla="*/ 123 w 130"/>
                  <a:gd name="T33" fmla="*/ 132 h 178"/>
                  <a:gd name="T34" fmla="*/ 116 w 130"/>
                  <a:gd name="T35" fmla="*/ 116 h 178"/>
                  <a:gd name="T36" fmla="*/ 23 w 130"/>
                  <a:gd name="T37" fmla="*/ 24 h 178"/>
                  <a:gd name="T38" fmla="*/ 36 w 130"/>
                  <a:gd name="T39" fmla="*/ 23 h 178"/>
                  <a:gd name="T40" fmla="*/ 38 w 130"/>
                  <a:gd name="T41" fmla="*/ 109 h 178"/>
                  <a:gd name="T42" fmla="*/ 52 w 130"/>
                  <a:gd name="T43" fmla="*/ 117 h 178"/>
                  <a:gd name="T44" fmla="*/ 93 w 130"/>
                  <a:gd name="T45" fmla="*/ 100 h 178"/>
                  <a:gd name="T46" fmla="*/ 100 w 130"/>
                  <a:gd name="T47" fmla="*/ 122 h 178"/>
                  <a:gd name="T48" fmla="*/ 18 w 130"/>
                  <a:gd name="T49" fmla="*/ 156 h 178"/>
                  <a:gd name="T50" fmla="*/ 23 w 130"/>
                  <a:gd name="T51" fmla="*/ 2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0" h="178">
                    <a:moveTo>
                      <a:pt x="116" y="116"/>
                    </a:moveTo>
                    <a:cubicBezTo>
                      <a:pt x="116" y="116"/>
                      <a:pt x="116" y="117"/>
                      <a:pt x="115" y="117"/>
                    </a:cubicBezTo>
                    <a:cubicBezTo>
                      <a:pt x="118" y="107"/>
                      <a:pt x="113" y="95"/>
                      <a:pt x="112" y="85"/>
                    </a:cubicBezTo>
                    <a:cubicBezTo>
                      <a:pt x="112" y="78"/>
                      <a:pt x="104" y="73"/>
                      <a:pt x="98" y="77"/>
                    </a:cubicBezTo>
                    <a:cubicBezTo>
                      <a:pt x="85" y="84"/>
                      <a:pt x="71" y="88"/>
                      <a:pt x="58" y="93"/>
                    </a:cubicBezTo>
                    <a:cubicBezTo>
                      <a:pt x="58" y="65"/>
                      <a:pt x="60" y="37"/>
                      <a:pt x="53" y="8"/>
                    </a:cubicBezTo>
                    <a:cubicBezTo>
                      <a:pt x="52" y="2"/>
                      <a:pt x="44" y="0"/>
                      <a:pt x="39" y="3"/>
                    </a:cubicBezTo>
                    <a:cubicBezTo>
                      <a:pt x="33" y="5"/>
                      <a:pt x="27" y="6"/>
                      <a:pt x="21" y="8"/>
                    </a:cubicBezTo>
                    <a:cubicBezTo>
                      <a:pt x="19" y="8"/>
                      <a:pt x="16" y="9"/>
                      <a:pt x="14" y="11"/>
                    </a:cubicBezTo>
                    <a:cubicBezTo>
                      <a:pt x="14" y="11"/>
                      <a:pt x="13" y="12"/>
                      <a:pt x="1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0" y="14"/>
                      <a:pt x="10" y="16"/>
                      <a:pt x="10" y="18"/>
                    </a:cubicBezTo>
                    <a:cubicBezTo>
                      <a:pt x="10" y="18"/>
                      <a:pt x="11" y="18"/>
                      <a:pt x="11" y="18"/>
                    </a:cubicBezTo>
                    <a:cubicBezTo>
                      <a:pt x="11" y="18"/>
                      <a:pt x="11" y="19"/>
                      <a:pt x="11" y="19"/>
                    </a:cubicBezTo>
                    <a:cubicBezTo>
                      <a:pt x="5" y="68"/>
                      <a:pt x="1" y="118"/>
                      <a:pt x="0" y="168"/>
                    </a:cubicBezTo>
                    <a:cubicBezTo>
                      <a:pt x="0" y="174"/>
                      <a:pt x="5" y="178"/>
                      <a:pt x="11" y="176"/>
                    </a:cubicBezTo>
                    <a:cubicBezTo>
                      <a:pt x="47" y="168"/>
                      <a:pt x="92" y="154"/>
                      <a:pt x="123" y="132"/>
                    </a:cubicBezTo>
                    <a:cubicBezTo>
                      <a:pt x="130" y="127"/>
                      <a:pt x="126" y="114"/>
                      <a:pt x="116" y="116"/>
                    </a:cubicBezTo>
                    <a:close/>
                    <a:moveTo>
                      <a:pt x="23" y="24"/>
                    </a:moveTo>
                    <a:cubicBezTo>
                      <a:pt x="27" y="24"/>
                      <a:pt x="32" y="24"/>
                      <a:pt x="36" y="23"/>
                    </a:cubicBezTo>
                    <a:cubicBezTo>
                      <a:pt x="41" y="51"/>
                      <a:pt x="38" y="80"/>
                      <a:pt x="38" y="109"/>
                    </a:cubicBezTo>
                    <a:cubicBezTo>
                      <a:pt x="39" y="116"/>
                      <a:pt x="46" y="121"/>
                      <a:pt x="52" y="117"/>
                    </a:cubicBezTo>
                    <a:cubicBezTo>
                      <a:pt x="65" y="109"/>
                      <a:pt x="80" y="105"/>
                      <a:pt x="93" y="100"/>
                    </a:cubicBezTo>
                    <a:cubicBezTo>
                      <a:pt x="94" y="108"/>
                      <a:pt x="96" y="116"/>
                      <a:pt x="100" y="122"/>
                    </a:cubicBezTo>
                    <a:cubicBezTo>
                      <a:pt x="72" y="132"/>
                      <a:pt x="46" y="147"/>
                      <a:pt x="18" y="156"/>
                    </a:cubicBezTo>
                    <a:cubicBezTo>
                      <a:pt x="19" y="112"/>
                      <a:pt x="26" y="68"/>
                      <a:pt x="23" y="24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805218" y="3149552"/>
            <a:ext cx="1033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ln w="21590">
                  <a:solidFill>
                    <a:schemeClr val="bg1"/>
                  </a:solidFill>
                </a:ln>
                <a:noFill/>
                <a:latin typeface="华文琥珀" pitchFamily="2" charset="-122"/>
                <a:ea typeface="华文琥珀" pitchFamily="2" charset="-122"/>
              </a:rPr>
              <a:t>化学计算题中的“有序性”思维</a:t>
            </a:r>
            <a:endParaRPr lang="zh-CN" altLang="en-US" sz="5400" b="1" dirty="0">
              <a:ln w="21590">
                <a:solidFill>
                  <a:schemeClr val="bg1"/>
                </a:solidFill>
              </a:ln>
              <a:noFill/>
              <a:latin typeface="华文琥珀" pitchFamily="2" charset="-122"/>
              <a:ea typeface="华文琥珀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629503" y="4138149"/>
            <a:ext cx="8932994" cy="455385"/>
            <a:chOff x="1792514" y="2520974"/>
            <a:chExt cx="8606972" cy="455385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792514" y="2520974"/>
              <a:ext cx="8606972" cy="0"/>
            </a:xfrm>
            <a:prstGeom prst="line">
              <a:avLst/>
            </a:prstGeom>
            <a:ln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792514" y="2976359"/>
              <a:ext cx="8606972" cy="0"/>
            </a:xfrm>
            <a:prstGeom prst="line">
              <a:avLst/>
            </a:prstGeom>
            <a:ln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4008073" y="4921259"/>
            <a:ext cx="463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天津市新华中学  韩珺圆</a:t>
            </a:r>
            <a:endParaRPr lang="zh-CN" altLang="en-US" sz="3200" b="1" dirty="0">
              <a:ln w="6350"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6"/>
          <p:cNvSpPr txBox="1"/>
          <p:nvPr/>
        </p:nvSpPr>
        <p:spPr>
          <a:xfrm>
            <a:off x="8639033" y="6020064"/>
            <a:ext cx="3127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n w="635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400" b="1" dirty="0" smtClean="0">
                <a:ln w="635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 smtClean="0">
                <a:ln w="635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smtClean="0">
                <a:ln w="635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400" b="1" dirty="0">
              <a:ln w="6350"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2390" y="986847"/>
            <a:ext cx="10984789" cy="552637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4400" b="1" dirty="0" smtClean="0">
                <a:solidFill>
                  <a:srgbClr val="FFC000"/>
                </a:solidFill>
              </a:rPr>
              <a:t>人类思维有序的程度越高，对客观事物的本质认识就越清楚，对自身行为的指导就越有效，行为所产生的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效率也就越高</a:t>
            </a:r>
            <a:r>
              <a:rPr lang="zh-CN" altLang="en-US" sz="4400" b="1" dirty="0" smtClean="0">
                <a:solidFill>
                  <a:srgbClr val="FFC000"/>
                </a:solidFill>
              </a:rPr>
              <a:t>！</a:t>
            </a:r>
            <a:endParaRPr lang="en-US" altLang="zh-CN" sz="4400" b="1" dirty="0" smtClean="0">
              <a:solidFill>
                <a:srgbClr val="FFC000"/>
              </a:solidFill>
            </a:endParaRPr>
          </a:p>
          <a:p>
            <a:pPr>
              <a:lnSpc>
                <a:spcPct val="200000"/>
              </a:lnSpc>
              <a:spcBef>
                <a:spcPts val="0"/>
              </a:spcBef>
              <a:buNone/>
            </a:pPr>
            <a:r>
              <a:rPr lang="en-US" altLang="zh-CN" sz="4400" b="1" dirty="0" smtClean="0">
                <a:solidFill>
                  <a:srgbClr val="FFC000"/>
                </a:solidFill>
              </a:rPr>
              <a:t>                                       ——</a:t>
            </a:r>
            <a:r>
              <a:rPr lang="zh-CN" altLang="en-US" sz="4400" b="1" dirty="0" smtClean="0">
                <a:solidFill>
                  <a:srgbClr val="FFC000"/>
                </a:solidFill>
              </a:rPr>
              <a:t>来自“百度百科”</a:t>
            </a:r>
            <a:endParaRPr lang="en-US" altLang="zh-CN" sz="4400" b="1" dirty="0" smtClean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2590" y="61759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4460" y="704539"/>
            <a:ext cx="5134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</a:rPr>
              <a:t>“有序性思维”：</a:t>
            </a:r>
            <a:endParaRPr lang="zh-CN" altLang="en-US" sz="4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5075" y="1066403"/>
            <a:ext cx="6001850" cy="1340072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182542" y="1575478"/>
            <a:ext cx="1826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842067" y="3362114"/>
            <a:ext cx="4386336" cy="785810"/>
            <a:chOff x="1550007" y="3178629"/>
            <a:chExt cx="4386336" cy="785810"/>
          </a:xfrm>
        </p:grpSpPr>
        <p:grpSp>
          <p:nvGrpSpPr>
            <p:cNvPr id="28" name="组合 27"/>
            <p:cNvGrpSpPr/>
            <p:nvPr/>
          </p:nvGrpSpPr>
          <p:grpSpPr>
            <a:xfrm>
              <a:off x="1550007" y="3178629"/>
              <a:ext cx="801308" cy="740625"/>
              <a:chOff x="1550007" y="3178629"/>
              <a:chExt cx="801308" cy="740625"/>
            </a:xfrm>
          </p:grpSpPr>
          <p:sp>
            <p:nvSpPr>
              <p:cNvPr id="26" name="矩形: 圆角 25"/>
              <p:cNvSpPr/>
              <p:nvPr/>
            </p:nvSpPr>
            <p:spPr>
              <a:xfrm>
                <a:off x="1550007" y="3178629"/>
                <a:ext cx="801308" cy="740625"/>
              </a:xfrm>
              <a:prstGeom prst="roundRect">
                <a:avLst>
                  <a:gd name="adj" fmla="val 22223"/>
                </a:avLst>
              </a:prstGeom>
              <a:noFill/>
              <a:ln w="5715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598170" y="3256554"/>
                <a:ext cx="7049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3200" b="1" dirty="0">
                    <a:ln>
                      <a:solidFill>
                        <a:schemeClr val="bg1"/>
                      </a:solidFill>
                    </a:ln>
                    <a:noFill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dirty="0">
                  <a:ln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2570628" y="3256553"/>
              <a:ext cx="33657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 smtClean="0">
                  <a:ln w="21590"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综合计算</a:t>
              </a:r>
              <a:endParaRPr lang="zh-CN" altLang="en-US" sz="4000" b="1" dirty="0">
                <a:ln w="2159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81710" y="4917958"/>
            <a:ext cx="4386336" cy="785810"/>
            <a:chOff x="1550007" y="3178629"/>
            <a:chExt cx="4386336" cy="785810"/>
          </a:xfrm>
        </p:grpSpPr>
        <p:grpSp>
          <p:nvGrpSpPr>
            <p:cNvPr id="32" name="组合 31"/>
            <p:cNvGrpSpPr/>
            <p:nvPr/>
          </p:nvGrpSpPr>
          <p:grpSpPr>
            <a:xfrm>
              <a:off x="1550007" y="3178629"/>
              <a:ext cx="801308" cy="740625"/>
              <a:chOff x="1550007" y="3178629"/>
              <a:chExt cx="801308" cy="740625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1550007" y="3178629"/>
                <a:ext cx="801308" cy="740625"/>
              </a:xfrm>
              <a:prstGeom prst="roundRect">
                <a:avLst>
                  <a:gd name="adj" fmla="val 22223"/>
                </a:avLst>
              </a:prstGeom>
              <a:noFill/>
              <a:ln w="57150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598170" y="3256554"/>
                <a:ext cx="7049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3200" b="1" dirty="0">
                    <a:ln>
                      <a:solidFill>
                        <a:schemeClr val="bg1"/>
                      </a:solidFill>
                    </a:ln>
                    <a:noFill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dirty="0">
                  <a:ln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2570628" y="3256553"/>
              <a:ext cx="33657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 smtClean="0">
                  <a:ln w="21590"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溶液配制计算</a:t>
              </a:r>
              <a:endParaRPr lang="zh-CN" altLang="en-US" sz="4000" b="1" dirty="0">
                <a:ln w="2159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6985" y="3198168"/>
            <a:ext cx="4138031" cy="9239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437981" y="1475732"/>
            <a:ext cx="1316038" cy="1781175"/>
            <a:chOff x="5299076" y="2298700"/>
            <a:chExt cx="1316038" cy="1781175"/>
          </a:xfrm>
        </p:grpSpPr>
        <p:sp>
          <p:nvSpPr>
            <p:cNvPr id="5" name="Freeform 44"/>
            <p:cNvSpPr>
              <a:spLocks noEditPoints="1"/>
            </p:cNvSpPr>
            <p:nvPr/>
          </p:nvSpPr>
          <p:spPr bwMode="auto">
            <a:xfrm>
              <a:off x="5838826" y="2643187"/>
              <a:ext cx="301625" cy="282575"/>
            </a:xfrm>
            <a:custGeom>
              <a:avLst/>
              <a:gdLst>
                <a:gd name="T0" fmla="*/ 101 w 123"/>
                <a:gd name="T1" fmla="*/ 37 h 115"/>
                <a:gd name="T2" fmla="*/ 65 w 123"/>
                <a:gd name="T3" fmla="*/ 12 h 115"/>
                <a:gd name="T4" fmla="*/ 30 w 123"/>
                <a:gd name="T5" fmla="*/ 7 h 115"/>
                <a:gd name="T6" fmla="*/ 27 w 123"/>
                <a:gd name="T7" fmla="*/ 20 h 115"/>
                <a:gd name="T8" fmla="*/ 25 w 123"/>
                <a:gd name="T9" fmla="*/ 20 h 115"/>
                <a:gd name="T10" fmla="*/ 28 w 123"/>
                <a:gd name="T11" fmla="*/ 75 h 115"/>
                <a:gd name="T12" fmla="*/ 93 w 123"/>
                <a:gd name="T13" fmla="*/ 104 h 115"/>
                <a:gd name="T14" fmla="*/ 101 w 123"/>
                <a:gd name="T15" fmla="*/ 37 h 115"/>
                <a:gd name="T16" fmla="*/ 86 w 123"/>
                <a:gd name="T17" fmla="*/ 78 h 115"/>
                <a:gd name="T18" fmla="*/ 33 w 123"/>
                <a:gd name="T19" fmla="*/ 28 h 115"/>
                <a:gd name="T20" fmla="*/ 33 w 123"/>
                <a:gd name="T21" fmla="*/ 25 h 115"/>
                <a:gd name="T22" fmla="*/ 45 w 123"/>
                <a:gd name="T23" fmla="*/ 29 h 115"/>
                <a:gd name="T24" fmla="*/ 69 w 123"/>
                <a:gd name="T25" fmla="*/ 42 h 115"/>
                <a:gd name="T26" fmla="*/ 86 w 123"/>
                <a:gd name="T27" fmla="*/ 7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3" h="115">
                  <a:moveTo>
                    <a:pt x="101" y="37"/>
                  </a:moveTo>
                  <a:cubicBezTo>
                    <a:pt x="92" y="26"/>
                    <a:pt x="78" y="18"/>
                    <a:pt x="65" y="12"/>
                  </a:cubicBezTo>
                  <a:cubicBezTo>
                    <a:pt x="56" y="7"/>
                    <a:pt x="40" y="0"/>
                    <a:pt x="30" y="7"/>
                  </a:cubicBezTo>
                  <a:cubicBezTo>
                    <a:pt x="26" y="10"/>
                    <a:pt x="24" y="16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0" y="27"/>
                    <a:pt x="19" y="63"/>
                    <a:pt x="28" y="75"/>
                  </a:cubicBezTo>
                  <a:cubicBezTo>
                    <a:pt x="42" y="96"/>
                    <a:pt x="67" y="115"/>
                    <a:pt x="93" y="104"/>
                  </a:cubicBezTo>
                  <a:cubicBezTo>
                    <a:pt x="123" y="91"/>
                    <a:pt x="118" y="57"/>
                    <a:pt x="101" y="37"/>
                  </a:cubicBezTo>
                  <a:close/>
                  <a:moveTo>
                    <a:pt x="86" y="78"/>
                  </a:moveTo>
                  <a:cubicBezTo>
                    <a:pt x="67" y="100"/>
                    <a:pt x="27" y="48"/>
                    <a:pt x="33" y="28"/>
                  </a:cubicBezTo>
                  <a:cubicBezTo>
                    <a:pt x="33" y="27"/>
                    <a:pt x="33" y="26"/>
                    <a:pt x="33" y="25"/>
                  </a:cubicBezTo>
                  <a:cubicBezTo>
                    <a:pt x="37" y="27"/>
                    <a:pt x="41" y="28"/>
                    <a:pt x="45" y="29"/>
                  </a:cubicBezTo>
                  <a:cubicBezTo>
                    <a:pt x="54" y="32"/>
                    <a:pt x="62" y="37"/>
                    <a:pt x="69" y="42"/>
                  </a:cubicBezTo>
                  <a:cubicBezTo>
                    <a:pt x="80" y="49"/>
                    <a:pt x="97" y="65"/>
                    <a:pt x="86" y="7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45"/>
            <p:cNvSpPr/>
            <p:nvPr/>
          </p:nvSpPr>
          <p:spPr bwMode="auto">
            <a:xfrm>
              <a:off x="5927726" y="2979737"/>
              <a:ext cx="209550" cy="242888"/>
            </a:xfrm>
            <a:custGeom>
              <a:avLst/>
              <a:gdLst>
                <a:gd name="T0" fmla="*/ 82 w 86"/>
                <a:gd name="T1" fmla="*/ 60 h 99"/>
                <a:gd name="T2" fmla="*/ 44 w 86"/>
                <a:gd name="T3" fmla="*/ 15 h 99"/>
                <a:gd name="T4" fmla="*/ 38 w 86"/>
                <a:gd name="T5" fmla="*/ 30 h 99"/>
                <a:gd name="T6" fmla="*/ 53 w 86"/>
                <a:gd name="T7" fmla="*/ 75 h 99"/>
                <a:gd name="T8" fmla="*/ 26 w 86"/>
                <a:gd name="T9" fmla="*/ 13 h 99"/>
                <a:gd name="T10" fmla="*/ 19 w 86"/>
                <a:gd name="T11" fmla="*/ 4 h 99"/>
                <a:gd name="T12" fmla="*/ 5 w 86"/>
                <a:gd name="T13" fmla="*/ 59 h 99"/>
                <a:gd name="T14" fmla="*/ 56 w 86"/>
                <a:gd name="T15" fmla="*/ 97 h 99"/>
                <a:gd name="T16" fmla="*/ 82 w 86"/>
                <a:gd name="T17" fmla="*/ 6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99">
                  <a:moveTo>
                    <a:pt x="82" y="60"/>
                  </a:moveTo>
                  <a:cubicBezTo>
                    <a:pt x="79" y="40"/>
                    <a:pt x="62" y="23"/>
                    <a:pt x="44" y="15"/>
                  </a:cubicBezTo>
                  <a:cubicBezTo>
                    <a:pt x="35" y="12"/>
                    <a:pt x="31" y="25"/>
                    <a:pt x="38" y="30"/>
                  </a:cubicBezTo>
                  <a:cubicBezTo>
                    <a:pt x="46" y="36"/>
                    <a:pt x="76" y="74"/>
                    <a:pt x="53" y="75"/>
                  </a:cubicBezTo>
                  <a:cubicBezTo>
                    <a:pt x="24" y="78"/>
                    <a:pt x="9" y="33"/>
                    <a:pt x="26" y="13"/>
                  </a:cubicBezTo>
                  <a:cubicBezTo>
                    <a:pt x="29" y="8"/>
                    <a:pt x="25" y="0"/>
                    <a:pt x="19" y="4"/>
                  </a:cubicBezTo>
                  <a:cubicBezTo>
                    <a:pt x="2" y="17"/>
                    <a:pt x="0" y="39"/>
                    <a:pt x="5" y="59"/>
                  </a:cubicBezTo>
                  <a:cubicBezTo>
                    <a:pt x="11" y="83"/>
                    <a:pt x="31" y="99"/>
                    <a:pt x="56" y="97"/>
                  </a:cubicBezTo>
                  <a:cubicBezTo>
                    <a:pt x="76" y="96"/>
                    <a:pt x="86" y="79"/>
                    <a:pt x="82" y="6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46"/>
            <p:cNvSpPr>
              <a:spLocks noEditPoints="1"/>
            </p:cNvSpPr>
            <p:nvPr/>
          </p:nvSpPr>
          <p:spPr bwMode="auto">
            <a:xfrm>
              <a:off x="5753101" y="3097212"/>
              <a:ext cx="212725" cy="269875"/>
            </a:xfrm>
            <a:custGeom>
              <a:avLst/>
              <a:gdLst>
                <a:gd name="T0" fmla="*/ 12 w 87"/>
                <a:gd name="T1" fmla="*/ 16 h 110"/>
                <a:gd name="T2" fmla="*/ 11 w 87"/>
                <a:gd name="T3" fmla="*/ 16 h 110"/>
                <a:gd name="T4" fmla="*/ 10 w 87"/>
                <a:gd name="T5" fmla="*/ 6 h 110"/>
                <a:gd name="T6" fmla="*/ 0 w 87"/>
                <a:gd name="T7" fmla="*/ 6 h 110"/>
                <a:gd name="T8" fmla="*/ 79 w 87"/>
                <a:gd name="T9" fmla="*/ 96 h 110"/>
                <a:gd name="T10" fmla="*/ 87 w 87"/>
                <a:gd name="T11" fmla="*/ 86 h 110"/>
                <a:gd name="T12" fmla="*/ 12 w 87"/>
                <a:gd name="T13" fmla="*/ 16 h 110"/>
                <a:gd name="T14" fmla="*/ 16 w 87"/>
                <a:gd name="T15" fmla="*/ 33 h 110"/>
                <a:gd name="T16" fmla="*/ 44 w 87"/>
                <a:gd name="T17" fmla="*/ 50 h 110"/>
                <a:gd name="T18" fmla="*/ 63 w 87"/>
                <a:gd name="T19" fmla="*/ 77 h 110"/>
                <a:gd name="T20" fmla="*/ 16 w 87"/>
                <a:gd name="T21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10">
                  <a:moveTo>
                    <a:pt x="12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3"/>
                    <a:pt x="10" y="9"/>
                    <a:pt x="10" y="6"/>
                  </a:cubicBezTo>
                  <a:cubicBezTo>
                    <a:pt x="10" y="0"/>
                    <a:pt x="0" y="0"/>
                    <a:pt x="0" y="6"/>
                  </a:cubicBezTo>
                  <a:cubicBezTo>
                    <a:pt x="0" y="50"/>
                    <a:pt x="25" y="110"/>
                    <a:pt x="79" y="96"/>
                  </a:cubicBezTo>
                  <a:cubicBezTo>
                    <a:pt x="84" y="95"/>
                    <a:pt x="87" y="91"/>
                    <a:pt x="87" y="86"/>
                  </a:cubicBezTo>
                  <a:cubicBezTo>
                    <a:pt x="87" y="51"/>
                    <a:pt x="48" y="11"/>
                    <a:pt x="12" y="16"/>
                  </a:cubicBezTo>
                  <a:close/>
                  <a:moveTo>
                    <a:pt x="16" y="33"/>
                  </a:moveTo>
                  <a:cubicBezTo>
                    <a:pt x="25" y="39"/>
                    <a:pt x="36" y="42"/>
                    <a:pt x="44" y="50"/>
                  </a:cubicBezTo>
                  <a:cubicBezTo>
                    <a:pt x="53" y="57"/>
                    <a:pt x="60" y="66"/>
                    <a:pt x="63" y="77"/>
                  </a:cubicBezTo>
                  <a:cubicBezTo>
                    <a:pt x="41" y="78"/>
                    <a:pt x="24" y="56"/>
                    <a:pt x="16" y="3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47"/>
            <p:cNvSpPr>
              <a:spLocks noEditPoints="1"/>
            </p:cNvSpPr>
            <p:nvPr/>
          </p:nvSpPr>
          <p:spPr bwMode="auto">
            <a:xfrm>
              <a:off x="5299076" y="2298700"/>
              <a:ext cx="1316038" cy="1781175"/>
            </a:xfrm>
            <a:custGeom>
              <a:avLst/>
              <a:gdLst>
                <a:gd name="T0" fmla="*/ 332 w 537"/>
                <a:gd name="T1" fmla="*/ 50 h 727"/>
                <a:gd name="T2" fmla="*/ 271 w 537"/>
                <a:gd name="T3" fmla="*/ 7 h 727"/>
                <a:gd name="T4" fmla="*/ 252 w 537"/>
                <a:gd name="T5" fmla="*/ 32 h 727"/>
                <a:gd name="T6" fmla="*/ 205 w 537"/>
                <a:gd name="T7" fmla="*/ 51 h 727"/>
                <a:gd name="T8" fmla="*/ 251 w 537"/>
                <a:gd name="T9" fmla="*/ 60 h 727"/>
                <a:gd name="T10" fmla="*/ 101 w 537"/>
                <a:gd name="T11" fmla="*/ 123 h 727"/>
                <a:gd name="T12" fmla="*/ 213 w 537"/>
                <a:gd name="T13" fmla="*/ 494 h 727"/>
                <a:gd name="T14" fmla="*/ 212 w 537"/>
                <a:gd name="T15" fmla="*/ 530 h 727"/>
                <a:gd name="T16" fmla="*/ 156 w 537"/>
                <a:gd name="T17" fmla="*/ 525 h 727"/>
                <a:gd name="T18" fmla="*/ 209 w 537"/>
                <a:gd name="T19" fmla="*/ 554 h 727"/>
                <a:gd name="T20" fmla="*/ 197 w 537"/>
                <a:gd name="T21" fmla="*/ 606 h 727"/>
                <a:gd name="T22" fmla="*/ 78 w 537"/>
                <a:gd name="T23" fmla="*/ 706 h 727"/>
                <a:gd name="T24" fmla="*/ 373 w 537"/>
                <a:gd name="T25" fmla="*/ 678 h 727"/>
                <a:gd name="T26" fmla="*/ 227 w 537"/>
                <a:gd name="T27" fmla="*/ 598 h 727"/>
                <a:gd name="T28" fmla="*/ 236 w 537"/>
                <a:gd name="T29" fmla="*/ 552 h 727"/>
                <a:gd name="T30" fmla="*/ 526 w 537"/>
                <a:gd name="T31" fmla="*/ 310 h 727"/>
                <a:gd name="T32" fmla="*/ 35 w 537"/>
                <a:gd name="T33" fmla="*/ 285 h 727"/>
                <a:gd name="T34" fmla="*/ 169 w 537"/>
                <a:gd name="T35" fmla="*/ 196 h 727"/>
                <a:gd name="T36" fmla="*/ 201 w 537"/>
                <a:gd name="T37" fmla="*/ 254 h 727"/>
                <a:gd name="T38" fmla="*/ 106 w 537"/>
                <a:gd name="T39" fmla="*/ 272 h 727"/>
                <a:gd name="T40" fmla="*/ 87 w 537"/>
                <a:gd name="T41" fmla="*/ 290 h 727"/>
                <a:gd name="T42" fmla="*/ 73 w 537"/>
                <a:gd name="T43" fmla="*/ 205 h 727"/>
                <a:gd name="T44" fmla="*/ 132 w 537"/>
                <a:gd name="T45" fmla="*/ 301 h 727"/>
                <a:gd name="T46" fmla="*/ 161 w 537"/>
                <a:gd name="T47" fmla="*/ 257 h 727"/>
                <a:gd name="T48" fmla="*/ 235 w 537"/>
                <a:gd name="T49" fmla="*/ 223 h 727"/>
                <a:gd name="T50" fmla="*/ 163 w 537"/>
                <a:gd name="T51" fmla="*/ 164 h 727"/>
                <a:gd name="T52" fmla="*/ 162 w 537"/>
                <a:gd name="T53" fmla="*/ 125 h 727"/>
                <a:gd name="T54" fmla="*/ 248 w 537"/>
                <a:gd name="T55" fmla="*/ 125 h 727"/>
                <a:gd name="T56" fmla="*/ 406 w 537"/>
                <a:gd name="T57" fmla="*/ 230 h 727"/>
                <a:gd name="T58" fmla="*/ 318 w 537"/>
                <a:gd name="T59" fmla="*/ 276 h 727"/>
                <a:gd name="T60" fmla="*/ 415 w 537"/>
                <a:gd name="T61" fmla="*/ 292 h 727"/>
                <a:gd name="T62" fmla="*/ 344 w 537"/>
                <a:gd name="T63" fmla="*/ 285 h 727"/>
                <a:gd name="T64" fmla="*/ 415 w 537"/>
                <a:gd name="T65" fmla="*/ 256 h 727"/>
                <a:gd name="T66" fmla="*/ 226 w 537"/>
                <a:gd name="T67" fmla="*/ 468 h 727"/>
                <a:gd name="T68" fmla="*/ 318 w 537"/>
                <a:gd name="T69" fmla="*/ 675 h 727"/>
                <a:gd name="T70" fmla="*/ 211 w 537"/>
                <a:gd name="T71" fmla="*/ 621 h 727"/>
                <a:gd name="T72" fmla="*/ 214 w 537"/>
                <a:gd name="T73" fmla="*/ 620 h 727"/>
                <a:gd name="T74" fmla="*/ 318 w 537"/>
                <a:gd name="T75" fmla="*/ 675 h 727"/>
                <a:gd name="T76" fmla="*/ 353 w 537"/>
                <a:gd name="T77" fmla="*/ 505 h 727"/>
                <a:gd name="T78" fmla="*/ 234 w 537"/>
                <a:gd name="T79" fmla="*/ 529 h 727"/>
                <a:gd name="T80" fmla="*/ 444 w 537"/>
                <a:gd name="T81" fmla="*/ 337 h 727"/>
                <a:gd name="T82" fmla="*/ 442 w 537"/>
                <a:gd name="T83" fmla="*/ 254 h 727"/>
                <a:gd name="T84" fmla="*/ 433 w 537"/>
                <a:gd name="T85" fmla="*/ 233 h 727"/>
                <a:gd name="T86" fmla="*/ 274 w 537"/>
                <a:gd name="T87" fmla="*/ 65 h 727"/>
                <a:gd name="T88" fmla="*/ 304 w 537"/>
                <a:gd name="T89" fmla="*/ 69 h 727"/>
                <a:gd name="T90" fmla="*/ 501 w 537"/>
                <a:gd name="T91" fmla="*/ 29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7" h="727">
                  <a:moveTo>
                    <a:pt x="437" y="105"/>
                  </a:moveTo>
                  <a:cubicBezTo>
                    <a:pt x="405" y="80"/>
                    <a:pt x="369" y="63"/>
                    <a:pt x="332" y="50"/>
                  </a:cubicBezTo>
                  <a:cubicBezTo>
                    <a:pt x="315" y="44"/>
                    <a:pt x="296" y="39"/>
                    <a:pt x="276" y="35"/>
                  </a:cubicBezTo>
                  <a:cubicBezTo>
                    <a:pt x="277" y="26"/>
                    <a:pt x="275" y="16"/>
                    <a:pt x="271" y="7"/>
                  </a:cubicBezTo>
                  <a:cubicBezTo>
                    <a:pt x="268" y="0"/>
                    <a:pt x="258" y="3"/>
                    <a:pt x="256" y="9"/>
                  </a:cubicBezTo>
                  <a:cubicBezTo>
                    <a:pt x="254" y="16"/>
                    <a:pt x="253" y="24"/>
                    <a:pt x="252" y="32"/>
                  </a:cubicBezTo>
                  <a:cubicBezTo>
                    <a:pt x="236" y="30"/>
                    <a:pt x="219" y="31"/>
                    <a:pt x="205" y="34"/>
                  </a:cubicBezTo>
                  <a:cubicBezTo>
                    <a:pt x="195" y="35"/>
                    <a:pt x="196" y="49"/>
                    <a:pt x="205" y="51"/>
                  </a:cubicBezTo>
                  <a:cubicBezTo>
                    <a:pt x="220" y="55"/>
                    <a:pt x="235" y="58"/>
                    <a:pt x="251" y="60"/>
                  </a:cubicBezTo>
                  <a:cubicBezTo>
                    <a:pt x="251" y="60"/>
                    <a:pt x="251" y="60"/>
                    <a:pt x="251" y="60"/>
                  </a:cubicBezTo>
                  <a:cubicBezTo>
                    <a:pt x="250" y="72"/>
                    <a:pt x="247" y="87"/>
                    <a:pt x="248" y="101"/>
                  </a:cubicBezTo>
                  <a:cubicBezTo>
                    <a:pt x="202" y="75"/>
                    <a:pt x="142" y="95"/>
                    <a:pt x="101" y="123"/>
                  </a:cubicBezTo>
                  <a:cubicBezTo>
                    <a:pt x="54" y="155"/>
                    <a:pt x="16" y="205"/>
                    <a:pt x="11" y="262"/>
                  </a:cubicBezTo>
                  <a:cubicBezTo>
                    <a:pt x="0" y="381"/>
                    <a:pt x="97" y="484"/>
                    <a:pt x="213" y="494"/>
                  </a:cubicBezTo>
                  <a:cubicBezTo>
                    <a:pt x="213" y="494"/>
                    <a:pt x="213" y="494"/>
                    <a:pt x="214" y="494"/>
                  </a:cubicBezTo>
                  <a:cubicBezTo>
                    <a:pt x="214" y="506"/>
                    <a:pt x="213" y="518"/>
                    <a:pt x="212" y="530"/>
                  </a:cubicBezTo>
                  <a:cubicBezTo>
                    <a:pt x="195" y="529"/>
                    <a:pt x="177" y="525"/>
                    <a:pt x="167" y="515"/>
                  </a:cubicBezTo>
                  <a:cubicBezTo>
                    <a:pt x="160" y="508"/>
                    <a:pt x="151" y="518"/>
                    <a:pt x="156" y="525"/>
                  </a:cubicBezTo>
                  <a:cubicBezTo>
                    <a:pt x="169" y="541"/>
                    <a:pt x="189" y="547"/>
                    <a:pt x="209" y="550"/>
                  </a:cubicBezTo>
                  <a:cubicBezTo>
                    <a:pt x="209" y="551"/>
                    <a:pt x="209" y="553"/>
                    <a:pt x="209" y="554"/>
                  </a:cubicBezTo>
                  <a:cubicBezTo>
                    <a:pt x="205" y="570"/>
                    <a:pt x="200" y="587"/>
                    <a:pt x="202" y="604"/>
                  </a:cubicBezTo>
                  <a:cubicBezTo>
                    <a:pt x="200" y="604"/>
                    <a:pt x="198" y="605"/>
                    <a:pt x="197" y="606"/>
                  </a:cubicBezTo>
                  <a:cubicBezTo>
                    <a:pt x="158" y="637"/>
                    <a:pt x="109" y="649"/>
                    <a:pt x="72" y="683"/>
                  </a:cubicBezTo>
                  <a:cubicBezTo>
                    <a:pt x="65" y="690"/>
                    <a:pt x="68" y="704"/>
                    <a:pt x="78" y="706"/>
                  </a:cubicBezTo>
                  <a:cubicBezTo>
                    <a:pt x="174" y="727"/>
                    <a:pt x="270" y="693"/>
                    <a:pt x="366" y="704"/>
                  </a:cubicBezTo>
                  <a:cubicBezTo>
                    <a:pt x="381" y="706"/>
                    <a:pt x="383" y="685"/>
                    <a:pt x="373" y="678"/>
                  </a:cubicBezTo>
                  <a:cubicBezTo>
                    <a:pt x="331" y="647"/>
                    <a:pt x="280" y="608"/>
                    <a:pt x="228" y="598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230" y="583"/>
                    <a:pt x="231" y="566"/>
                    <a:pt x="232" y="551"/>
                  </a:cubicBezTo>
                  <a:cubicBezTo>
                    <a:pt x="233" y="551"/>
                    <a:pt x="234" y="552"/>
                    <a:pt x="236" y="552"/>
                  </a:cubicBezTo>
                  <a:cubicBezTo>
                    <a:pt x="275" y="552"/>
                    <a:pt x="316" y="545"/>
                    <a:pt x="354" y="532"/>
                  </a:cubicBezTo>
                  <a:cubicBezTo>
                    <a:pt x="445" y="500"/>
                    <a:pt x="512" y="403"/>
                    <a:pt x="526" y="310"/>
                  </a:cubicBezTo>
                  <a:cubicBezTo>
                    <a:pt x="537" y="229"/>
                    <a:pt x="501" y="154"/>
                    <a:pt x="437" y="105"/>
                  </a:cubicBezTo>
                  <a:close/>
                  <a:moveTo>
                    <a:pt x="35" y="285"/>
                  </a:moveTo>
                  <a:cubicBezTo>
                    <a:pt x="33" y="221"/>
                    <a:pt x="77" y="165"/>
                    <a:pt x="134" y="137"/>
                  </a:cubicBezTo>
                  <a:cubicBezTo>
                    <a:pt x="126" y="160"/>
                    <a:pt x="148" y="182"/>
                    <a:pt x="169" y="196"/>
                  </a:cubicBezTo>
                  <a:cubicBezTo>
                    <a:pt x="185" y="205"/>
                    <a:pt x="204" y="212"/>
                    <a:pt x="214" y="228"/>
                  </a:cubicBezTo>
                  <a:cubicBezTo>
                    <a:pt x="219" y="237"/>
                    <a:pt x="212" y="257"/>
                    <a:pt x="201" y="254"/>
                  </a:cubicBezTo>
                  <a:cubicBezTo>
                    <a:pt x="190" y="252"/>
                    <a:pt x="181" y="243"/>
                    <a:pt x="172" y="237"/>
                  </a:cubicBezTo>
                  <a:cubicBezTo>
                    <a:pt x="136" y="213"/>
                    <a:pt x="105" y="227"/>
                    <a:pt x="106" y="272"/>
                  </a:cubicBezTo>
                  <a:cubicBezTo>
                    <a:pt x="106" y="283"/>
                    <a:pt x="108" y="295"/>
                    <a:pt x="106" y="306"/>
                  </a:cubicBezTo>
                  <a:cubicBezTo>
                    <a:pt x="104" y="322"/>
                    <a:pt x="88" y="295"/>
                    <a:pt x="87" y="290"/>
                  </a:cubicBezTo>
                  <a:cubicBezTo>
                    <a:pt x="81" y="265"/>
                    <a:pt x="82" y="234"/>
                    <a:pt x="86" y="209"/>
                  </a:cubicBezTo>
                  <a:cubicBezTo>
                    <a:pt x="87" y="201"/>
                    <a:pt x="75" y="197"/>
                    <a:pt x="73" y="205"/>
                  </a:cubicBezTo>
                  <a:cubicBezTo>
                    <a:pt x="62" y="242"/>
                    <a:pt x="46" y="326"/>
                    <a:pt x="99" y="335"/>
                  </a:cubicBezTo>
                  <a:cubicBezTo>
                    <a:pt x="122" y="339"/>
                    <a:pt x="131" y="320"/>
                    <a:pt x="132" y="301"/>
                  </a:cubicBezTo>
                  <a:cubicBezTo>
                    <a:pt x="133" y="288"/>
                    <a:pt x="132" y="275"/>
                    <a:pt x="132" y="262"/>
                  </a:cubicBezTo>
                  <a:cubicBezTo>
                    <a:pt x="132" y="241"/>
                    <a:pt x="148" y="249"/>
                    <a:pt x="161" y="257"/>
                  </a:cubicBezTo>
                  <a:cubicBezTo>
                    <a:pt x="175" y="266"/>
                    <a:pt x="198" y="285"/>
                    <a:pt x="217" y="274"/>
                  </a:cubicBezTo>
                  <a:cubicBezTo>
                    <a:pt x="233" y="265"/>
                    <a:pt x="241" y="241"/>
                    <a:pt x="235" y="223"/>
                  </a:cubicBezTo>
                  <a:cubicBezTo>
                    <a:pt x="229" y="204"/>
                    <a:pt x="208" y="192"/>
                    <a:pt x="192" y="183"/>
                  </a:cubicBezTo>
                  <a:cubicBezTo>
                    <a:pt x="182" y="177"/>
                    <a:pt x="172" y="171"/>
                    <a:pt x="163" y="164"/>
                  </a:cubicBezTo>
                  <a:cubicBezTo>
                    <a:pt x="150" y="153"/>
                    <a:pt x="155" y="143"/>
                    <a:pt x="161" y="130"/>
                  </a:cubicBezTo>
                  <a:cubicBezTo>
                    <a:pt x="162" y="128"/>
                    <a:pt x="162" y="127"/>
                    <a:pt x="162" y="125"/>
                  </a:cubicBezTo>
                  <a:cubicBezTo>
                    <a:pt x="189" y="117"/>
                    <a:pt x="217" y="115"/>
                    <a:pt x="244" y="120"/>
                  </a:cubicBezTo>
                  <a:cubicBezTo>
                    <a:pt x="244" y="122"/>
                    <a:pt x="245" y="124"/>
                    <a:pt x="248" y="125"/>
                  </a:cubicBezTo>
                  <a:cubicBezTo>
                    <a:pt x="298" y="137"/>
                    <a:pt x="340" y="151"/>
                    <a:pt x="377" y="189"/>
                  </a:cubicBezTo>
                  <a:cubicBezTo>
                    <a:pt x="389" y="201"/>
                    <a:pt x="399" y="215"/>
                    <a:pt x="406" y="230"/>
                  </a:cubicBezTo>
                  <a:cubicBezTo>
                    <a:pt x="393" y="230"/>
                    <a:pt x="379" y="232"/>
                    <a:pt x="368" y="234"/>
                  </a:cubicBezTo>
                  <a:cubicBezTo>
                    <a:pt x="344" y="237"/>
                    <a:pt x="325" y="253"/>
                    <a:pt x="318" y="276"/>
                  </a:cubicBezTo>
                  <a:cubicBezTo>
                    <a:pt x="304" y="323"/>
                    <a:pt x="410" y="340"/>
                    <a:pt x="418" y="296"/>
                  </a:cubicBezTo>
                  <a:cubicBezTo>
                    <a:pt x="418" y="295"/>
                    <a:pt x="417" y="292"/>
                    <a:pt x="415" y="292"/>
                  </a:cubicBezTo>
                  <a:cubicBezTo>
                    <a:pt x="399" y="289"/>
                    <a:pt x="383" y="296"/>
                    <a:pt x="367" y="295"/>
                  </a:cubicBezTo>
                  <a:cubicBezTo>
                    <a:pt x="359" y="294"/>
                    <a:pt x="350" y="290"/>
                    <a:pt x="344" y="285"/>
                  </a:cubicBezTo>
                  <a:cubicBezTo>
                    <a:pt x="339" y="280"/>
                    <a:pt x="353" y="266"/>
                    <a:pt x="356" y="264"/>
                  </a:cubicBezTo>
                  <a:cubicBezTo>
                    <a:pt x="373" y="252"/>
                    <a:pt x="395" y="255"/>
                    <a:pt x="415" y="256"/>
                  </a:cubicBezTo>
                  <a:cubicBezTo>
                    <a:pt x="422" y="280"/>
                    <a:pt x="422" y="305"/>
                    <a:pt x="417" y="330"/>
                  </a:cubicBezTo>
                  <a:cubicBezTo>
                    <a:pt x="400" y="417"/>
                    <a:pt x="310" y="468"/>
                    <a:pt x="226" y="468"/>
                  </a:cubicBezTo>
                  <a:cubicBezTo>
                    <a:pt x="127" y="469"/>
                    <a:pt x="39" y="384"/>
                    <a:pt x="35" y="285"/>
                  </a:cubicBezTo>
                  <a:close/>
                  <a:moveTo>
                    <a:pt x="318" y="675"/>
                  </a:moveTo>
                  <a:cubicBezTo>
                    <a:pt x="250" y="677"/>
                    <a:pt x="183" y="693"/>
                    <a:pt x="116" y="685"/>
                  </a:cubicBezTo>
                  <a:cubicBezTo>
                    <a:pt x="148" y="664"/>
                    <a:pt x="183" y="648"/>
                    <a:pt x="211" y="621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2" y="621"/>
                    <a:pt x="213" y="620"/>
                    <a:pt x="214" y="620"/>
                  </a:cubicBezTo>
                  <a:cubicBezTo>
                    <a:pt x="215" y="621"/>
                    <a:pt x="216" y="622"/>
                    <a:pt x="217" y="622"/>
                  </a:cubicBezTo>
                  <a:cubicBezTo>
                    <a:pt x="252" y="639"/>
                    <a:pt x="286" y="655"/>
                    <a:pt x="318" y="675"/>
                  </a:cubicBezTo>
                  <a:close/>
                  <a:moveTo>
                    <a:pt x="501" y="292"/>
                  </a:moveTo>
                  <a:cubicBezTo>
                    <a:pt x="497" y="381"/>
                    <a:pt x="432" y="467"/>
                    <a:pt x="353" y="505"/>
                  </a:cubicBezTo>
                  <a:cubicBezTo>
                    <a:pt x="324" y="519"/>
                    <a:pt x="288" y="524"/>
                    <a:pt x="256" y="527"/>
                  </a:cubicBezTo>
                  <a:cubicBezTo>
                    <a:pt x="249" y="528"/>
                    <a:pt x="242" y="529"/>
                    <a:pt x="234" y="529"/>
                  </a:cubicBezTo>
                  <a:cubicBezTo>
                    <a:pt x="234" y="518"/>
                    <a:pt x="233" y="506"/>
                    <a:pt x="231" y="495"/>
                  </a:cubicBezTo>
                  <a:cubicBezTo>
                    <a:pt x="327" y="495"/>
                    <a:pt x="420" y="432"/>
                    <a:pt x="444" y="337"/>
                  </a:cubicBezTo>
                  <a:cubicBezTo>
                    <a:pt x="451" y="309"/>
                    <a:pt x="449" y="281"/>
                    <a:pt x="441" y="254"/>
                  </a:cubicBezTo>
                  <a:cubicBezTo>
                    <a:pt x="442" y="254"/>
                    <a:pt x="442" y="254"/>
                    <a:pt x="442" y="254"/>
                  </a:cubicBezTo>
                  <a:cubicBezTo>
                    <a:pt x="452" y="251"/>
                    <a:pt x="452" y="238"/>
                    <a:pt x="442" y="235"/>
                  </a:cubicBezTo>
                  <a:cubicBezTo>
                    <a:pt x="439" y="234"/>
                    <a:pt x="436" y="233"/>
                    <a:pt x="433" y="233"/>
                  </a:cubicBezTo>
                  <a:cubicBezTo>
                    <a:pt x="404" y="167"/>
                    <a:pt x="336" y="114"/>
                    <a:pt x="265" y="113"/>
                  </a:cubicBezTo>
                  <a:cubicBezTo>
                    <a:pt x="272" y="99"/>
                    <a:pt x="272" y="80"/>
                    <a:pt x="274" y="65"/>
                  </a:cubicBezTo>
                  <a:cubicBezTo>
                    <a:pt x="274" y="65"/>
                    <a:pt x="274" y="64"/>
                    <a:pt x="274" y="63"/>
                  </a:cubicBezTo>
                  <a:cubicBezTo>
                    <a:pt x="284" y="65"/>
                    <a:pt x="294" y="67"/>
                    <a:pt x="304" y="69"/>
                  </a:cubicBezTo>
                  <a:cubicBezTo>
                    <a:pt x="340" y="79"/>
                    <a:pt x="373" y="94"/>
                    <a:pt x="404" y="114"/>
                  </a:cubicBezTo>
                  <a:cubicBezTo>
                    <a:pt x="465" y="153"/>
                    <a:pt x="503" y="218"/>
                    <a:pt x="501" y="29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79735" y="3485777"/>
            <a:ext cx="998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71247" y="4242616"/>
            <a:ext cx="3849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 smtClean="0">
                <a:ln w="2159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综合计算</a:t>
            </a:r>
            <a:endParaRPr lang="zh-CN" altLang="en-US" sz="4400" b="1" dirty="0">
              <a:ln w="21590"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626149"/>
            <a:ext cx="10786281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rgbClr val="FFFF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rgbClr val="FFFF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66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rgbClr val="FFFF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rgbClr val="FFFF00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恰好完全反应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，产生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</a:t>
            </a:r>
            <a:r>
              <a:rPr lang="en-US" altLang="zh-CN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(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假设气体全部逸出</a:t>
            </a:r>
            <a:r>
              <a:rPr lang="en-US" altLang="zh-CN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)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482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797859" y="449704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</a:rPr>
              <a:t>解：设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257030" y="937359"/>
            <a:ext cx="1558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430905" y="2565815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96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9068838" y="1208685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627094" y="1040523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7859" y="449704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</a:rPr>
              <a:t>解：设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257030" y="937359"/>
            <a:ext cx="1558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430905" y="2565815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2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7859" y="449704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6894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967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                             CO</a:t>
            </a:r>
            <a:r>
              <a:rPr lang="en-US" altLang="zh-CN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108577" y="2517661"/>
            <a:ext cx="2195738" cy="1301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430905" y="2565815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340750" y="958373"/>
            <a:ext cx="1558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824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28918" y="515704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6894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85980" y="646434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已知量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9951442" y="469556"/>
            <a:ext cx="87761" cy="1182162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039203" y="37912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纯净物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39203" y="80809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次发生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3934" y="2689411"/>
            <a:ext cx="1173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2.2g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95322" y="125133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带单位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352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0" grpId="0"/>
      <p:bldP spid="11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                             CO</a:t>
            </a:r>
            <a:r>
              <a:rPr lang="en-US" altLang="zh-CN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稀盐酸的质量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108577" y="2517661"/>
            <a:ext cx="2195738" cy="1301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430905" y="2565815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340750" y="958373"/>
            <a:ext cx="1558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177989" y="4622015"/>
            <a:ext cx="1649505" cy="65065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11486" y="4240474"/>
            <a:ext cx="1723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知量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10035035" y="3911003"/>
            <a:ext cx="87761" cy="1182162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122796" y="3717254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纯净物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9143" y="425276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次发生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78915" y="476369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不带单位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6399149" y="4763694"/>
            <a:ext cx="45719" cy="508973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6422008" y="4622015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 smtClean="0">
                <a:solidFill>
                  <a:srgbClr val="FFFF00"/>
                </a:solidFill>
              </a:rPr>
              <a:t>HCl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58306" y="4934071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H</a:t>
            </a:r>
            <a:r>
              <a:rPr lang="en-US" altLang="zh-CN" b="1" dirty="0" smtClean="0">
                <a:solidFill>
                  <a:srgbClr val="FFFF00"/>
                </a:solidFill>
              </a:rPr>
              <a:t>2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O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444408" y="4666676"/>
            <a:ext cx="617938" cy="3476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467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20" grpId="0"/>
      <p:bldP spid="22" grpId="0"/>
      <p:bldP spid="23" grpId="0"/>
      <p:bldP spid="24" grpId="0" animBg="1"/>
      <p:bldP spid="26" grpId="0"/>
      <p:bldP spid="27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28918" y="515704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6894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3934" y="2689411"/>
            <a:ext cx="1173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2.2g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347" y="2680447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043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                             CO</a:t>
            </a:r>
            <a:r>
              <a:rPr lang="en-US" altLang="zh-CN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108577" y="2517661"/>
            <a:ext cx="2195738" cy="1301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430905" y="2565815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340750" y="958373"/>
            <a:ext cx="1558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852387" y="5883686"/>
            <a:ext cx="6316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化学反应后可溶性的生成物是所得溶质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901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518" y="487675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6894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3934" y="2689411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2.2g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347" y="2680447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3939" y="2702859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1239" y="357369"/>
            <a:ext cx="3903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生成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。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94954" y="1055795"/>
            <a:ext cx="7092360" cy="558806"/>
            <a:chOff x="1594954" y="1055795"/>
            <a:chExt cx="7092360" cy="558806"/>
          </a:xfrm>
        </p:grpSpPr>
        <p:grpSp>
          <p:nvGrpSpPr>
            <p:cNvPr id="4" name="组合 3"/>
            <p:cNvGrpSpPr/>
            <p:nvPr/>
          </p:nvGrpSpPr>
          <p:grpSpPr>
            <a:xfrm>
              <a:off x="1594954" y="1058537"/>
              <a:ext cx="3274023" cy="556064"/>
              <a:chOff x="1594954" y="1058537"/>
              <a:chExt cx="3274023" cy="556064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1594954" y="1091381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077870" y="1075192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473968" y="1072450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752268" y="1059003"/>
                <a:ext cx="367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039904" y="1058537"/>
                <a:ext cx="8290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35.5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889972" y="106679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06483" y="1075192"/>
              <a:ext cx="8290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35.5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00272" y="1076178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12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37163" y="1055795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16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808021" y="2045510"/>
            <a:ext cx="6707087" cy="617349"/>
            <a:chOff x="1808021" y="2045510"/>
            <a:chExt cx="6707087" cy="617349"/>
          </a:xfrm>
        </p:grpSpPr>
        <p:sp>
          <p:nvSpPr>
            <p:cNvPr id="24" name="TextBox 23"/>
            <p:cNvSpPr txBox="1"/>
            <p:nvPr/>
          </p:nvSpPr>
          <p:spPr>
            <a:xfrm>
              <a:off x="1808021" y="2101977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29660" y="2139639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1407" y="209781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111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64957" y="204551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9984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518" y="487675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689412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3934" y="2689411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2.2g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347" y="2680447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3939" y="2702859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1239" y="357369"/>
            <a:ext cx="3903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生成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。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08021" y="2045510"/>
            <a:ext cx="6707087" cy="617349"/>
            <a:chOff x="1808021" y="2045510"/>
            <a:chExt cx="6707087" cy="617349"/>
          </a:xfrm>
        </p:grpSpPr>
        <p:sp>
          <p:nvSpPr>
            <p:cNvPr id="24" name="TextBox 23"/>
            <p:cNvSpPr txBox="1"/>
            <p:nvPr/>
          </p:nvSpPr>
          <p:spPr>
            <a:xfrm>
              <a:off x="1808021" y="2101977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29660" y="2139639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1407" y="209781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111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64957" y="204551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35469" y="3617548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100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35469" y="403113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77870" y="3779983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2749043" y="4031132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749043" y="416470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12196" y="361014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42340" y="3949584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169234" y="403113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38855" y="403113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755037" y="403113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214422" y="3949584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214422" y="4093019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007720" y="4005735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753041" y="3949584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772896" y="4093019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240032" y="4032629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10055" y="35758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73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5321" y="3866783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4468" y="36051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01218" y="3950215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87549" y="3583246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111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136005" y="3754678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72242" y="355771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206427" y="3903093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104184" y="4475700"/>
            <a:ext cx="1427011" cy="769441"/>
            <a:chOff x="2104184" y="4317103"/>
            <a:chExt cx="1427011" cy="769441"/>
          </a:xfrm>
        </p:grpSpPr>
        <p:sp>
          <p:nvSpPr>
            <p:cNvPr id="64" name="TextBox 63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93868" y="4426313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628792" y="4373831"/>
            <a:ext cx="1888675" cy="769441"/>
            <a:chOff x="2104184" y="4317103"/>
            <a:chExt cx="1888675" cy="769441"/>
          </a:xfrm>
        </p:grpSpPr>
        <p:sp>
          <p:nvSpPr>
            <p:cNvPr id="69" name="TextBox 68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3.65g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231596" y="4417376"/>
            <a:ext cx="1888675" cy="769441"/>
            <a:chOff x="2104184" y="4317103"/>
            <a:chExt cx="1888675" cy="769441"/>
          </a:xfrm>
        </p:grpSpPr>
        <p:sp>
          <p:nvSpPr>
            <p:cNvPr id="74" name="TextBox 73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5.55g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06427" y="524192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注：未知量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带单位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72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98756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碳酸钙的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68434" y="4144993"/>
            <a:ext cx="1151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59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44968" y="1349150"/>
            <a:ext cx="1109324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稀盐酸的质量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en-US" sz="40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6860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098756" y="3005010"/>
            <a:ext cx="94189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259939" y="4737665"/>
            <a:ext cx="5420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m(</a:t>
            </a: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溶液</a:t>
            </a:r>
            <a:r>
              <a:rPr lang="en-US" altLang="zh-CN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)=m(</a:t>
            </a: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溶质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  <a:cs typeface="宋体" pitchFamily="2" charset="-122"/>
              </a:rPr>
              <a:t>÷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溶质</a:t>
            </a: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itchFamily="2" charset="-122"/>
              </a:rPr>
              <a:t>质量分数</a:t>
            </a:r>
            <a:endParaRPr lang="zh-CN" altLang="en-US" sz="40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95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8919377" y="1404381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75225" y="1271125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518" y="487675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2929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3934" y="2272554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2.2g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2347" y="2182908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3939" y="2232214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1239" y="357369"/>
            <a:ext cx="3903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生成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。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08021" y="1830358"/>
            <a:ext cx="6707087" cy="617349"/>
            <a:chOff x="1808021" y="2045510"/>
            <a:chExt cx="6707087" cy="617349"/>
          </a:xfrm>
        </p:grpSpPr>
        <p:sp>
          <p:nvSpPr>
            <p:cNvPr id="24" name="TextBox 23"/>
            <p:cNvSpPr txBox="1"/>
            <p:nvPr/>
          </p:nvSpPr>
          <p:spPr>
            <a:xfrm>
              <a:off x="1808021" y="2101977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29660" y="2139639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1407" y="209781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111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64957" y="204551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35469" y="2945198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100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077870" y="2951237"/>
            <a:ext cx="1880719" cy="1100648"/>
            <a:chOff x="2077870" y="2924343"/>
            <a:chExt cx="1880719" cy="1100648"/>
          </a:xfrm>
        </p:grpSpPr>
        <p:sp>
          <p:nvSpPr>
            <p:cNvPr id="31" name="TextBox 30"/>
            <p:cNvSpPr txBox="1"/>
            <p:nvPr/>
          </p:nvSpPr>
          <p:spPr>
            <a:xfrm>
              <a:off x="2077870" y="3255550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49043" y="334533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749043" y="343856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3212196" y="2924343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42340" y="3438598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2.2g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169234" y="3439464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214422" y="337136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214422" y="3487904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007720" y="331993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753041" y="325034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772896" y="3366881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10055" y="29841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73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5321" y="3221327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4468" y="297316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87549" y="2884002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111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136005" y="3136116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72242" y="291225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206427" y="3338319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104184" y="3749562"/>
            <a:ext cx="1427011" cy="769441"/>
            <a:chOff x="2104184" y="4317103"/>
            <a:chExt cx="1427011" cy="769441"/>
          </a:xfrm>
        </p:grpSpPr>
        <p:sp>
          <p:nvSpPr>
            <p:cNvPr id="64" name="TextBox 63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93868" y="4426313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628792" y="3701481"/>
            <a:ext cx="1888675" cy="769441"/>
            <a:chOff x="2104184" y="4317103"/>
            <a:chExt cx="1888675" cy="769441"/>
          </a:xfrm>
        </p:grpSpPr>
        <p:sp>
          <p:nvSpPr>
            <p:cNvPr id="69" name="TextBox 68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3.65g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231596" y="3718132"/>
            <a:ext cx="1888675" cy="769441"/>
            <a:chOff x="2104184" y="4317103"/>
            <a:chExt cx="1888675" cy="769441"/>
          </a:xfrm>
        </p:grpSpPr>
        <p:sp>
          <p:nvSpPr>
            <p:cNvPr id="74" name="TextBox 73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5.55g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358153" y="4464425"/>
            <a:ext cx="4650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(2)   m(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稀盐酸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)=3.65g</a:t>
            </a:r>
            <a:r>
              <a:rPr lang="en-US" altLang="zh-CN" sz="24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10%=36.5g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31596" y="4381992"/>
            <a:ext cx="3664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</a:rPr>
              <a:t>注：</a:t>
            </a:r>
            <a:r>
              <a:rPr lang="en-US" altLang="zh-CN" sz="2400" b="1" dirty="0">
                <a:solidFill>
                  <a:srgbClr val="FFC000"/>
                </a:solidFill>
              </a:rPr>
              <a:t> m(</a:t>
            </a:r>
            <a:r>
              <a:rPr lang="zh-CN" altLang="en-US" sz="2400" b="1" dirty="0">
                <a:solidFill>
                  <a:srgbClr val="FFC000"/>
                </a:solidFill>
              </a:rPr>
              <a:t>稀盐酸</a:t>
            </a:r>
            <a:r>
              <a:rPr lang="zh-CN" altLang="en-US" sz="2400" b="1" dirty="0" smtClean="0">
                <a:solidFill>
                  <a:srgbClr val="FFC000"/>
                </a:solidFill>
              </a:rPr>
              <a:t>）</a:t>
            </a:r>
            <a:r>
              <a:rPr lang="zh-CN" altLang="en-US" sz="3600" b="1" dirty="0" smtClean="0">
                <a:solidFill>
                  <a:srgbClr val="FFC000"/>
                </a:solidFill>
              </a:rPr>
              <a:t>≠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m(</a:t>
            </a:r>
            <a:r>
              <a:rPr lang="en-US" altLang="zh-CN" sz="2400" b="1" dirty="0" err="1" smtClean="0">
                <a:solidFill>
                  <a:srgbClr val="FFC000"/>
                </a:solidFill>
              </a:rPr>
              <a:t>HCl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)</a:t>
            </a:r>
            <a:endParaRPr lang="zh-CN" altLang="en-US" sz="2400" b="1" dirty="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622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" y="32208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31608" y="1267544"/>
            <a:ext cx="11728779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天津）某混合物中含有碳酸钙和氯化钙，取该混合物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6g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，向其中加入一定质量的质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量分数为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的稀盐酸，恰好完全反应，产生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2.2g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气体。（假设气体全部逸出）。计算：</a:t>
            </a:r>
            <a:endParaRPr lang="zh-CN" altLang="en-US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）所取混合物中碳酸钙的质量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zh-CN" altLang="zh-CN" sz="4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）所加稀盐酸的质量；</a:t>
            </a:r>
            <a:endParaRPr lang="zh-CN" altLang="en-US" sz="40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</a:t>
            </a:r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（计算结果精确到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0.1%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）。</a:t>
            </a:r>
            <a:endParaRPr lang="zh-CN" altLang="en-US" sz="13800" b="1" dirty="0" smtClean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4472" y="944379"/>
            <a:ext cx="139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304315" y="965830"/>
            <a:ext cx="1143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07579" y="2572276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20124" y="5803003"/>
            <a:ext cx="8669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溶质质量分数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=m(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)ⅹ100%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230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7093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所得溶质来源：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031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40907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85557" y="598357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反应前的元素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2" name="组合 51"/>
          <p:cNvGrpSpPr/>
          <p:nvPr/>
        </p:nvGrpSpPr>
        <p:grpSpPr>
          <a:xfrm>
            <a:off x="3866784" y="2120036"/>
            <a:ext cx="1109956" cy="4147949"/>
            <a:chOff x="4751188" y="2090057"/>
            <a:chExt cx="2689625" cy="4147949"/>
          </a:xfrm>
        </p:grpSpPr>
        <p:sp>
          <p:nvSpPr>
            <p:cNvPr id="7" name="矩形: 圆角 6"/>
            <p:cNvSpPr/>
            <p:nvPr/>
          </p:nvSpPr>
          <p:spPr>
            <a:xfrm>
              <a:off x="4751188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5000296" y="2452354"/>
              <a:ext cx="604653" cy="3785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Ca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</a:p>
            <a:p>
              <a:r>
                <a:rPr lang="en-US" altLang="zh-CN" sz="3200" b="1" dirty="0" err="1" smtClean="0">
                  <a:solidFill>
                    <a:srgbClr val="FFFF00"/>
                  </a:solidFill>
                </a:rPr>
                <a:t>Cl</a:t>
              </a:r>
              <a:endParaRPr lang="en-US" altLang="zh-CN" sz="3200" b="1" dirty="0" smtClean="0">
                <a:solidFill>
                  <a:srgbClr val="FFFF00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3" name="右箭头 82"/>
          <p:cNvSpPr/>
          <p:nvPr/>
        </p:nvSpPr>
        <p:spPr>
          <a:xfrm>
            <a:off x="5096655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90"/>
          <p:cNvGrpSpPr/>
          <p:nvPr/>
        </p:nvGrpSpPr>
        <p:grpSpPr>
          <a:xfrm>
            <a:off x="691429" y="2090057"/>
            <a:ext cx="2689625" cy="3846286"/>
            <a:chOff x="691429" y="2090057"/>
            <a:chExt cx="2689625" cy="3846286"/>
          </a:xfrm>
        </p:grpSpPr>
        <p:sp>
          <p:nvSpPr>
            <p:cNvPr id="42" name="TextBox 41"/>
            <p:cNvSpPr txBox="1"/>
            <p:nvPr/>
          </p:nvSpPr>
          <p:spPr>
            <a:xfrm>
              <a:off x="974370" y="4452080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</a:rPr>
                <a:t>溶液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4" name="组合 89"/>
            <p:cNvGrpSpPr/>
            <p:nvPr/>
          </p:nvGrpSpPr>
          <p:grpSpPr>
            <a:xfrm>
              <a:off x="691429" y="2090057"/>
              <a:ext cx="2689625" cy="3846286"/>
              <a:chOff x="691429" y="2090057"/>
              <a:chExt cx="2689625" cy="3846286"/>
            </a:xfrm>
          </p:grpSpPr>
          <p:grpSp>
            <p:nvGrpSpPr>
              <p:cNvPr id="5" name="组合 49"/>
              <p:cNvGrpSpPr/>
              <p:nvPr/>
            </p:nvGrpSpPr>
            <p:grpSpPr>
              <a:xfrm>
                <a:off x="6914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6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2494440" y="2434865"/>
                  <a:ext cx="1252459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chemeClr val="bg1"/>
                      </a:solidFill>
                    </a:rPr>
                    <a:t>CaCO</a:t>
                  </a:r>
                  <a:r>
                    <a:rPr lang="en-US" altLang="zh-CN" sz="2000" b="1" dirty="0" smtClean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8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>
                  <a:off x="2558289" y="2974510"/>
                  <a:ext cx="1079142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CaCl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1397807" y="4008834"/>
                  <a:ext cx="126669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800" b="1" dirty="0" smtClean="0">
                      <a:solidFill>
                        <a:srgbClr val="FFFF00"/>
                      </a:solidFill>
                      <a:latin typeface="宋体" pitchFamily="2" charset="-122"/>
                      <a:ea typeface="宋体" pitchFamily="2" charset="-122"/>
                      <a:cs typeface="宋体" pitchFamily="2" charset="-122"/>
                    </a:rPr>
                    <a:t>稀盐酸</a:t>
                  </a:r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40" name="左大括号 39"/>
                <p:cNvSpPr/>
                <p:nvPr/>
              </p:nvSpPr>
              <p:spPr>
                <a:xfrm>
                  <a:off x="2458387" y="2638269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1424068" y="2638271"/>
                  <a:ext cx="1008609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b="1" dirty="0" smtClean="0">
                      <a:solidFill>
                        <a:srgbClr val="FF0000"/>
                      </a:solidFill>
                    </a:rPr>
                    <a:t>固体</a:t>
                  </a:r>
                  <a:endParaRPr lang="zh-CN" altLang="en-US" sz="32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3" name="左大括号 42"/>
                <p:cNvSpPr/>
                <p:nvPr/>
              </p:nvSpPr>
              <p:spPr>
                <a:xfrm>
                  <a:off x="2625778" y="4214735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2758190" y="3867462"/>
                  <a:ext cx="76335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err="1" smtClean="0">
                      <a:solidFill>
                        <a:schemeClr val="bg1"/>
                      </a:solidFill>
                    </a:rPr>
                    <a:t>HCl</a:t>
                  </a:r>
                  <a:endParaRPr lang="zh-CN" alt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2773180" y="4482060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8" name="组合 88"/>
              <p:cNvGrpSpPr/>
              <p:nvPr/>
            </p:nvGrpSpPr>
            <p:grpSpPr>
              <a:xfrm>
                <a:off x="1004341" y="3057994"/>
                <a:ext cx="901209" cy="2353614"/>
                <a:chOff x="1004341" y="3057994"/>
                <a:chExt cx="901209" cy="2353614"/>
              </a:xfrm>
            </p:grpSpPr>
            <p:sp>
              <p:nvSpPr>
                <p:cNvPr id="86" name="TextBox 85"/>
                <p:cNvSpPr txBox="1"/>
                <p:nvPr/>
              </p:nvSpPr>
              <p:spPr>
                <a:xfrm>
                  <a:off x="1019330" y="3057994"/>
                  <a:ext cx="58702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chemeClr val="bg1"/>
                      </a:solidFill>
                    </a:rPr>
                    <a:t>6g</a:t>
                  </a:r>
                  <a:endParaRPr lang="zh-CN" alt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1004341" y="4826833"/>
                  <a:ext cx="901209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chemeClr val="bg1"/>
                      </a:solidFill>
                    </a:rPr>
                    <a:t>10%</a:t>
                  </a:r>
                </a:p>
              </p:txBody>
            </p:sp>
          </p:grpSp>
        </p:grpSp>
      </p:grpSp>
      <p:sp>
        <p:nvSpPr>
          <p:cNvPr id="26" name="TextBox 25"/>
          <p:cNvSpPr txBox="1"/>
          <p:nvPr/>
        </p:nvSpPr>
        <p:spPr>
          <a:xfrm>
            <a:off x="4901784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9" name="组合 26"/>
          <p:cNvGrpSpPr/>
          <p:nvPr/>
        </p:nvGrpSpPr>
        <p:grpSpPr>
          <a:xfrm>
            <a:off x="7576482" y="2182495"/>
            <a:ext cx="1109956" cy="4147949"/>
            <a:chOff x="4751188" y="2090057"/>
            <a:chExt cx="2689625" cy="4147949"/>
          </a:xfrm>
        </p:grpSpPr>
        <p:sp>
          <p:nvSpPr>
            <p:cNvPr id="28" name="矩形: 圆角 6"/>
            <p:cNvSpPr/>
            <p:nvPr/>
          </p:nvSpPr>
          <p:spPr>
            <a:xfrm>
              <a:off x="4751188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000296" y="2452354"/>
              <a:ext cx="604653" cy="3785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Ca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</a:p>
            <a:p>
              <a:r>
                <a:rPr lang="en-US" altLang="zh-CN" sz="3200" b="1" dirty="0" err="1" smtClean="0">
                  <a:solidFill>
                    <a:srgbClr val="FFFF00"/>
                  </a:solidFill>
                </a:rPr>
                <a:t>Cl</a:t>
              </a:r>
              <a:endParaRPr lang="en-US" altLang="zh-CN" sz="3200" b="1" dirty="0" smtClean="0">
                <a:solidFill>
                  <a:srgbClr val="FFFF00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720606" y="1414073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反应后的元素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9043456" y="2107545"/>
            <a:ext cx="2689625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9060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2558289" y="2974510"/>
                  <a:ext cx="1079142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CaCl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1" name="左大括号 50"/>
                <p:cNvSpPr/>
                <p:nvPr/>
              </p:nvSpPr>
              <p:spPr>
                <a:xfrm>
                  <a:off x="2458387" y="2638269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439058" y="2398428"/>
                  <a:ext cx="1008609" cy="10772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b="1" dirty="0" smtClean="0">
                      <a:solidFill>
                        <a:schemeClr val="bg1"/>
                      </a:solidFill>
                    </a:rPr>
                    <a:t>可溶</a:t>
                  </a:r>
                  <a:endParaRPr lang="en-US" altLang="zh-CN" sz="3200" b="1" dirty="0" smtClean="0">
                    <a:solidFill>
                      <a:schemeClr val="bg1"/>
                    </a:solidFill>
                  </a:endParaRPr>
                </a:p>
                <a:p>
                  <a:r>
                    <a:rPr lang="zh-CN" altLang="en-US" sz="3200" b="1" dirty="0" smtClean="0">
                      <a:solidFill>
                        <a:schemeClr val="bg1"/>
                      </a:solidFill>
                    </a:rPr>
                    <a:t>固体</a:t>
                  </a:r>
                  <a:endParaRPr lang="zh-CN" alt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左大括号 53"/>
                <p:cNvSpPr/>
                <p:nvPr/>
              </p:nvSpPr>
              <p:spPr>
                <a:xfrm>
                  <a:off x="2505858" y="4214735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698230" y="3867462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00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00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713220" y="4482060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683547" y="2437364"/>
              <a:ext cx="1079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CaCl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91429" y="449703"/>
            <a:ext cx="7929797" cy="830997"/>
            <a:chOff x="404084" y="449704"/>
            <a:chExt cx="7929797" cy="830997"/>
          </a:xfrm>
        </p:grpSpPr>
        <p:cxnSp>
          <p:nvCxnSpPr>
            <p:cNvPr id="55" name="直接箭头连接符 54"/>
            <p:cNvCxnSpPr/>
            <p:nvPr/>
          </p:nvCxnSpPr>
          <p:spPr>
            <a:xfrm flipV="1">
              <a:off x="7883150" y="554637"/>
              <a:ext cx="29981" cy="49467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4084" y="449704"/>
              <a:ext cx="79297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</a:rPr>
                <a:t>CaCO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3</a:t>
              </a:r>
              <a:r>
                <a:rPr lang="en-US" altLang="zh-CN" sz="4800" b="1" dirty="0" smtClean="0">
                  <a:solidFill>
                    <a:schemeClr val="bg1"/>
                  </a:solidFill>
                </a:rPr>
                <a:t>+2HCl=</a:t>
              </a:r>
              <a:r>
                <a:rPr lang="en-US" altLang="zh-CN" sz="4800" b="1" dirty="0" smtClean="0">
                  <a:solidFill>
                    <a:srgbClr val="FF0000"/>
                  </a:solidFill>
                </a:rPr>
                <a:t>CaCl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2</a:t>
              </a:r>
              <a:r>
                <a:rPr lang="en-US" altLang="zh-CN" sz="4800" b="1" dirty="0" smtClean="0">
                  <a:solidFill>
                    <a:srgbClr val="FF0000"/>
                  </a:solidFill>
                </a:rPr>
                <a:t>+H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2</a:t>
              </a:r>
              <a:r>
                <a:rPr lang="en-US" altLang="zh-CN" sz="4800" b="1" dirty="0" smtClean="0">
                  <a:solidFill>
                    <a:srgbClr val="FF0000"/>
                  </a:solidFill>
                </a:rPr>
                <a:t>O+CO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0133351" y="554637"/>
            <a:ext cx="1723869" cy="1573966"/>
            <a:chOff x="10133351" y="554637"/>
            <a:chExt cx="1723869" cy="1573966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493121" y="554637"/>
              <a:ext cx="100860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2.2g</a:t>
              </a:r>
            </a:p>
            <a:p>
              <a:r>
                <a:rPr lang="zh-CN" altLang="en-US" sz="3200" b="1" dirty="0" smtClean="0">
                  <a:solidFill>
                    <a:schemeClr val="bg1"/>
                  </a:solidFill>
                </a:rPr>
                <a:t>气体</a:t>
              </a:r>
              <a:endParaRPr lang="en-US" altLang="zh-CN" sz="3200" b="1" dirty="0" smtClean="0">
                <a:solidFill>
                  <a:schemeClr val="bg1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CO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9716132" y="5893633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反应后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左箭头 10"/>
          <p:cNvSpPr/>
          <p:nvPr/>
        </p:nvSpPr>
        <p:spPr>
          <a:xfrm>
            <a:off x="3381054" y="3740616"/>
            <a:ext cx="452176" cy="242316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>
            <a:off x="8733805" y="3820274"/>
            <a:ext cx="309651" cy="16265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0088809" y="2368988"/>
            <a:ext cx="1371599" cy="1301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552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6" grpId="0"/>
      <p:bldP spid="83" grpId="0" animBg="1"/>
      <p:bldP spid="26" grpId="0"/>
      <p:bldP spid="30" grpId="0"/>
      <p:bldP spid="62" grpId="0"/>
      <p:bldP spid="11" grpId="0" animBg="1"/>
      <p:bldP spid="12" grpId="0" animBg="1"/>
      <p:bldP spid="5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70939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457112"/>
            <a:ext cx="134912" cy="61459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2727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原固体中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2727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生成物中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00974" y="1326627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溶质两个来源！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66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7197365" y="1185496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658126" y="1044248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518" y="487675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34671" y="1909486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10976" y="2043955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99278" y="1887074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7801" y="1909486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1239" y="357369"/>
            <a:ext cx="3903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生成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。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4739" y="1496275"/>
            <a:ext cx="5375834" cy="617349"/>
            <a:chOff x="1808021" y="2045510"/>
            <a:chExt cx="5375834" cy="617349"/>
          </a:xfrm>
        </p:grpSpPr>
        <p:sp>
          <p:nvSpPr>
            <p:cNvPr id="24" name="TextBox 23"/>
            <p:cNvSpPr txBox="1"/>
            <p:nvPr/>
          </p:nvSpPr>
          <p:spPr>
            <a:xfrm>
              <a:off x="1808021" y="2101977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41402" y="2139639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499398" y="209781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111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33704" y="204551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35469" y="262247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100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35469" y="308984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051345" y="2655403"/>
            <a:ext cx="1907244" cy="966210"/>
            <a:chOff x="2051345" y="2924343"/>
            <a:chExt cx="1907244" cy="966210"/>
          </a:xfrm>
        </p:grpSpPr>
        <p:sp>
          <p:nvSpPr>
            <p:cNvPr id="31" name="TextBox 30"/>
            <p:cNvSpPr txBox="1"/>
            <p:nvPr/>
          </p:nvSpPr>
          <p:spPr>
            <a:xfrm>
              <a:off x="2051345" y="3121112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49043" y="334533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749043" y="343856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3212196" y="2924343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42340" y="3277234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2.2g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169234" y="3103289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38855" y="3103289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755037" y="308984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214422" y="3075529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214422" y="3165176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007720" y="3024104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753041" y="298140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772896" y="3097941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240032" y="2997210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10055" y="26748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73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5321" y="2898599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y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4468" y="26369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683208" y="3007354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87549" y="257472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111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136005" y="2799941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72242" y="254918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216978" y="2920251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104184" y="3332705"/>
            <a:ext cx="1427011" cy="769441"/>
            <a:chOff x="2104184" y="4317103"/>
            <a:chExt cx="1427011" cy="769441"/>
          </a:xfrm>
        </p:grpSpPr>
        <p:sp>
          <p:nvSpPr>
            <p:cNvPr id="64" name="TextBox 63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93868" y="4426313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628792" y="3257730"/>
            <a:ext cx="1834887" cy="646331"/>
            <a:chOff x="2104184" y="3873352"/>
            <a:chExt cx="1834887" cy="646331"/>
          </a:xfrm>
        </p:grpSpPr>
        <p:sp>
          <p:nvSpPr>
            <p:cNvPr id="69" name="TextBox 68"/>
            <p:cNvSpPr txBox="1"/>
            <p:nvPr/>
          </p:nvSpPr>
          <p:spPr>
            <a:xfrm>
              <a:off x="2104184" y="3873352"/>
              <a:ext cx="4026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2556982" y="4219228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2557662" y="4331452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940080" y="3996009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3.65g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231596" y="3220593"/>
            <a:ext cx="1888675" cy="769441"/>
            <a:chOff x="2104184" y="4317103"/>
            <a:chExt cx="1888675" cy="769441"/>
          </a:xfrm>
        </p:grpSpPr>
        <p:sp>
          <p:nvSpPr>
            <p:cNvPr id="74" name="TextBox 73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5.55g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35786" y="3920260"/>
            <a:ext cx="5410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(2)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稀盐酸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)=3.65g</a:t>
            </a:r>
            <a:r>
              <a:rPr lang="en-US" altLang="zh-CN" sz="28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10%=36.5g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95445" y="4443480"/>
            <a:ext cx="5431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(3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   m(CaCl</a:t>
            </a:r>
            <a:r>
              <a:rPr lang="en-US" altLang="zh-CN" b="1" dirty="0" smtClean="0">
                <a:solidFill>
                  <a:srgbClr val="FFFF00"/>
                </a:solidFill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</a:rPr>
              <a:t>总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)=6g-5g+5.55g=6.55g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2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70939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457112"/>
            <a:ext cx="134912" cy="61459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2727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原固体中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2727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生成物中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CaCl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597334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反应前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85557" y="598357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反应前的元素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2" name="组合 51"/>
          <p:cNvGrpSpPr/>
          <p:nvPr/>
        </p:nvGrpSpPr>
        <p:grpSpPr>
          <a:xfrm>
            <a:off x="3866784" y="2120036"/>
            <a:ext cx="1109956" cy="4147949"/>
            <a:chOff x="4751188" y="2090057"/>
            <a:chExt cx="2689625" cy="4147949"/>
          </a:xfrm>
        </p:grpSpPr>
        <p:sp>
          <p:nvSpPr>
            <p:cNvPr id="7" name="矩形: 圆角 6"/>
            <p:cNvSpPr/>
            <p:nvPr/>
          </p:nvSpPr>
          <p:spPr>
            <a:xfrm>
              <a:off x="4751188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5000296" y="2452354"/>
              <a:ext cx="604653" cy="3785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Ca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</a:p>
            <a:p>
              <a:r>
                <a:rPr lang="en-US" altLang="zh-CN" sz="3200" b="1" dirty="0" err="1" smtClean="0">
                  <a:solidFill>
                    <a:srgbClr val="FFFF00"/>
                  </a:solidFill>
                </a:rPr>
                <a:t>Cl</a:t>
              </a:r>
              <a:endParaRPr lang="en-US" altLang="zh-CN" sz="3200" b="1" dirty="0" smtClean="0">
                <a:solidFill>
                  <a:srgbClr val="FFFF00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cxnSp>
        <p:nvCxnSpPr>
          <p:cNvPr id="55" name="直接箭头连接符 54"/>
          <p:cNvCxnSpPr/>
          <p:nvPr/>
        </p:nvCxnSpPr>
        <p:spPr>
          <a:xfrm flipV="1">
            <a:off x="6928767" y="489698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右箭头 82"/>
          <p:cNvSpPr/>
          <p:nvPr/>
        </p:nvSpPr>
        <p:spPr>
          <a:xfrm>
            <a:off x="5096655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74370" y="44520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溶液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5" name="组合 49"/>
          <p:cNvGrpSpPr/>
          <p:nvPr/>
        </p:nvGrpSpPr>
        <p:grpSpPr>
          <a:xfrm>
            <a:off x="691429" y="2090057"/>
            <a:ext cx="2689625" cy="3846286"/>
            <a:chOff x="1276039" y="2090057"/>
            <a:chExt cx="2689625" cy="3846286"/>
          </a:xfrm>
        </p:grpSpPr>
        <p:sp>
          <p:nvSpPr>
            <p:cNvPr id="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494440" y="2434865"/>
              <a:ext cx="125245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CaCO</a:t>
              </a:r>
              <a:r>
                <a:rPr lang="en-US" altLang="zh-CN" sz="2000" b="1" dirty="0" smtClean="0">
                  <a:solidFill>
                    <a:schemeClr val="bg1"/>
                  </a:solidFill>
                </a:rPr>
                <a:t>3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558289" y="2974510"/>
              <a:ext cx="1079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CaCl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97807" y="4008834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  <a:cs typeface="宋体" pitchFamily="2" charset="-122"/>
                </a:rPr>
                <a:t>稀盐酸</a:t>
              </a:r>
              <a:endParaRPr lang="zh-CN" altLang="en-US" sz="2800" dirty="0">
                <a:solidFill>
                  <a:srgbClr val="FFFF00"/>
                </a:solidFill>
              </a:endParaRPr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2458387" y="2638269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4068" y="263827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</a:rPr>
                <a:t>固体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2625778" y="4214735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58190" y="3867462"/>
              <a:ext cx="763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 smtClean="0">
                  <a:solidFill>
                    <a:schemeClr val="bg1"/>
                  </a:solidFill>
                </a:rPr>
                <a:t>HCl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73180" y="4482060"/>
              <a:ext cx="877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019330" y="3057994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6g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341" y="4826833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36.5g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1784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9" name="组合 26"/>
          <p:cNvGrpSpPr/>
          <p:nvPr/>
        </p:nvGrpSpPr>
        <p:grpSpPr>
          <a:xfrm>
            <a:off x="7616823" y="2182495"/>
            <a:ext cx="1109956" cy="4147949"/>
            <a:chOff x="4751188" y="2090057"/>
            <a:chExt cx="2689625" cy="4147949"/>
          </a:xfrm>
        </p:grpSpPr>
        <p:sp>
          <p:nvSpPr>
            <p:cNvPr id="28" name="矩形: 圆角 6"/>
            <p:cNvSpPr/>
            <p:nvPr/>
          </p:nvSpPr>
          <p:spPr>
            <a:xfrm>
              <a:off x="4751188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000296" y="2452354"/>
              <a:ext cx="604653" cy="3785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Ca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</a:t>
              </a: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</a:p>
            <a:p>
              <a:r>
                <a:rPr lang="en-US" altLang="zh-CN" sz="3200" b="1" dirty="0" err="1" smtClean="0">
                  <a:solidFill>
                    <a:srgbClr val="FFFF00"/>
                  </a:solidFill>
                </a:rPr>
                <a:t>Cl</a:t>
              </a:r>
              <a:endParaRPr lang="en-US" altLang="zh-CN" sz="3200" b="1" dirty="0" smtClean="0">
                <a:solidFill>
                  <a:srgbClr val="FFFF00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en-US" altLang="zh-CN" sz="2400" b="1" dirty="0" smtClean="0">
                <a:solidFill>
                  <a:srgbClr val="FFFF00"/>
                </a:solidFill>
              </a:endParaRPr>
            </a:p>
            <a:p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747500" y="1575437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反应后的元素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9043456" y="2107545"/>
            <a:ext cx="2689625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9060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2558289" y="2974510"/>
                  <a:ext cx="1079142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CaCl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1" name="左大括号 50"/>
                <p:cNvSpPr/>
                <p:nvPr/>
              </p:nvSpPr>
              <p:spPr>
                <a:xfrm>
                  <a:off x="2458387" y="2638269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439058" y="2398428"/>
                  <a:ext cx="1008609" cy="10772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3200" b="1" dirty="0" smtClean="0">
                      <a:solidFill>
                        <a:schemeClr val="bg1"/>
                      </a:solidFill>
                    </a:rPr>
                    <a:t>可溶</a:t>
                  </a:r>
                  <a:endParaRPr lang="en-US" altLang="zh-CN" sz="3200" b="1" dirty="0" smtClean="0">
                    <a:solidFill>
                      <a:schemeClr val="bg1"/>
                    </a:solidFill>
                  </a:endParaRPr>
                </a:p>
                <a:p>
                  <a:r>
                    <a:rPr lang="zh-CN" altLang="en-US" sz="3200" b="1" dirty="0" smtClean="0">
                      <a:solidFill>
                        <a:schemeClr val="bg1"/>
                      </a:solidFill>
                    </a:rPr>
                    <a:t>固体</a:t>
                  </a:r>
                  <a:endParaRPr lang="zh-CN" alt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左大括号 53"/>
                <p:cNvSpPr/>
                <p:nvPr/>
              </p:nvSpPr>
              <p:spPr>
                <a:xfrm>
                  <a:off x="2505858" y="4214735"/>
                  <a:ext cx="134912" cy="614597"/>
                </a:xfrm>
                <a:prstGeom prst="leftBrac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698230" y="3867462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00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00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713220" y="4482060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683547" y="2437364"/>
              <a:ext cx="1079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CaCl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91428" y="383092"/>
            <a:ext cx="7929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3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+2HCl=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CaCl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+H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O+CO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0133351" y="554637"/>
            <a:ext cx="1723869" cy="1573966"/>
            <a:chOff x="10133351" y="554637"/>
            <a:chExt cx="1723869" cy="1573966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493121" y="554637"/>
              <a:ext cx="100860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2.2g</a:t>
              </a:r>
            </a:p>
            <a:p>
              <a:r>
                <a:rPr lang="zh-CN" altLang="en-US" sz="3200" b="1" dirty="0" smtClean="0">
                  <a:solidFill>
                    <a:schemeClr val="bg1"/>
                  </a:solidFill>
                </a:rPr>
                <a:t>气体</a:t>
              </a:r>
              <a:endParaRPr lang="en-US" altLang="zh-CN" sz="3200" b="1" dirty="0" smtClean="0">
                <a:solidFill>
                  <a:schemeClr val="bg1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CO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9716132" y="5893633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反应后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161119" y="3297675"/>
            <a:ext cx="1197552" cy="1939235"/>
            <a:chOff x="9161119" y="3297675"/>
            <a:chExt cx="1197552" cy="1939235"/>
          </a:xfrm>
        </p:grpSpPr>
        <p:sp>
          <p:nvSpPr>
            <p:cNvPr id="77" name="TextBox 76"/>
            <p:cNvSpPr txBox="1"/>
            <p:nvPr/>
          </p:nvSpPr>
          <p:spPr>
            <a:xfrm>
              <a:off x="9176937" y="3297675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61119" y="4713690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溶剂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左箭头 52"/>
          <p:cNvSpPr/>
          <p:nvPr/>
        </p:nvSpPr>
        <p:spPr>
          <a:xfrm>
            <a:off x="3381054" y="3740616"/>
            <a:ext cx="452176" cy="242316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8733805" y="3820274"/>
            <a:ext cx="309651" cy="16265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839458" y="959279"/>
            <a:ext cx="918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固体混合物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)+m(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)-m(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离开溶液的气体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76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3487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23282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4677158" y="2905532"/>
            <a:ext cx="45719" cy="105611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10886" y="2633259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固体（反应或溶解）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4273" y="310317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7968412" y="2884924"/>
            <a:ext cx="155448" cy="109733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350624" y="3138264"/>
            <a:ext cx="572593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9199853" y="2525461"/>
            <a:ext cx="45719" cy="1706238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293982" y="229606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生成气体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5572" y="2794984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生成沉淀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9107" y="3574009"/>
            <a:ext cx="3336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水或其它可溶物等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93982" y="3835619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蒸发的水等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64194" y="3303964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生成金属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923217" y="2071708"/>
            <a:ext cx="2816065" cy="2545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371770" y="860612"/>
            <a:ext cx="1826141" cy="1149290"/>
            <a:chOff x="9371770" y="860612"/>
            <a:chExt cx="1826141" cy="1149290"/>
          </a:xfrm>
        </p:grpSpPr>
        <p:sp>
          <p:nvSpPr>
            <p:cNvPr id="10" name="上箭头 9"/>
            <p:cNvSpPr/>
            <p:nvPr/>
          </p:nvSpPr>
          <p:spPr>
            <a:xfrm>
              <a:off x="10104460" y="1362722"/>
              <a:ext cx="484632" cy="647180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371770" y="86061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18177" y="4616746"/>
            <a:ext cx="1826141" cy="1243681"/>
            <a:chOff x="9418177" y="4616746"/>
            <a:chExt cx="1826141" cy="1243681"/>
          </a:xfrm>
        </p:grpSpPr>
        <p:sp>
          <p:nvSpPr>
            <p:cNvPr id="13" name="下箭头 12"/>
            <p:cNvSpPr/>
            <p:nvPr/>
          </p:nvSpPr>
          <p:spPr>
            <a:xfrm>
              <a:off x="10125991" y="4616746"/>
              <a:ext cx="484632" cy="658906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418177" y="527565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75603" y="2830892"/>
            <a:ext cx="2529860" cy="799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 来源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420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4" grpId="0" animBg="1"/>
      <p:bldP spid="5" grpId="0"/>
      <p:bldP spid="11" grpId="0" animBg="1"/>
      <p:bldP spid="12" grpId="0"/>
      <p:bldP spid="14" grpId="0"/>
      <p:bldP spid="16" grpId="0"/>
      <p:bldP spid="17" grpId="0"/>
      <p:bldP spid="18" grpId="0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52986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来源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23282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4677158" y="2905532"/>
            <a:ext cx="45719" cy="105611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10886" y="2633259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固体（反应或溶解）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4273" y="310317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7968412" y="2884924"/>
            <a:ext cx="155448" cy="109733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350624" y="3138264"/>
            <a:ext cx="572593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9199853" y="2525461"/>
            <a:ext cx="45719" cy="1706238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293982" y="229606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生成气体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1309" y="2755367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生成沉淀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9107" y="3574009"/>
            <a:ext cx="3336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水或其它可溶物等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71770" y="3722125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蒸发的水等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26595" y="3307800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生成金属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923217" y="2071708"/>
            <a:ext cx="2816065" cy="2545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371770" y="860612"/>
            <a:ext cx="1826141" cy="1149290"/>
            <a:chOff x="9371770" y="860612"/>
            <a:chExt cx="1826141" cy="1149290"/>
          </a:xfrm>
        </p:grpSpPr>
        <p:sp>
          <p:nvSpPr>
            <p:cNvPr id="10" name="上箭头 9"/>
            <p:cNvSpPr/>
            <p:nvPr/>
          </p:nvSpPr>
          <p:spPr>
            <a:xfrm>
              <a:off x="10104460" y="1362722"/>
              <a:ext cx="484632" cy="647180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371770" y="86061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18177" y="4616746"/>
            <a:ext cx="1826141" cy="1243681"/>
            <a:chOff x="9418177" y="4616746"/>
            <a:chExt cx="1826141" cy="1243681"/>
          </a:xfrm>
        </p:grpSpPr>
        <p:sp>
          <p:nvSpPr>
            <p:cNvPr id="13" name="下箭头 12"/>
            <p:cNvSpPr/>
            <p:nvPr/>
          </p:nvSpPr>
          <p:spPr>
            <a:xfrm>
              <a:off x="10125991" y="4616746"/>
              <a:ext cx="484632" cy="658906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418177" y="527565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23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箭头连接符 54"/>
          <p:cNvCxnSpPr/>
          <p:nvPr/>
        </p:nvCxnSpPr>
        <p:spPr>
          <a:xfrm flipV="1">
            <a:off x="7197365" y="1185496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658126" y="1044248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+2HCl=CaCl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O+CO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518" y="487675"/>
            <a:ext cx="792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解：设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34671" y="1909486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8211" y="357370"/>
            <a:ext cx="3288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CaCO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10976" y="2043955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99278" y="1887074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2521" y="331038"/>
            <a:ext cx="28328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>
                <a:solidFill>
                  <a:schemeClr val="bg1"/>
                </a:solidFill>
              </a:rPr>
              <a:t>HCl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7801" y="1909486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1239" y="357369"/>
            <a:ext cx="3903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生成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。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4739" y="1496275"/>
            <a:ext cx="5375834" cy="617349"/>
            <a:chOff x="1808021" y="2045510"/>
            <a:chExt cx="5375834" cy="617349"/>
          </a:xfrm>
        </p:grpSpPr>
        <p:sp>
          <p:nvSpPr>
            <p:cNvPr id="24" name="TextBox 23"/>
            <p:cNvSpPr txBox="1"/>
            <p:nvPr/>
          </p:nvSpPr>
          <p:spPr>
            <a:xfrm>
              <a:off x="1808021" y="2101977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100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41402" y="2139639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499398" y="209781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111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33704" y="2045510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35469" y="262247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100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35469" y="308984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051345" y="2655403"/>
            <a:ext cx="1907244" cy="966210"/>
            <a:chOff x="2051345" y="2924343"/>
            <a:chExt cx="1907244" cy="966210"/>
          </a:xfrm>
        </p:grpSpPr>
        <p:sp>
          <p:nvSpPr>
            <p:cNvPr id="31" name="TextBox 30"/>
            <p:cNvSpPr txBox="1"/>
            <p:nvPr/>
          </p:nvSpPr>
          <p:spPr>
            <a:xfrm>
              <a:off x="2051345" y="3121112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749043" y="334533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749043" y="3438565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3212196" y="2924343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44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42340" y="3277234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2.2g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169234" y="3103289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38855" y="3103289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755037" y="3089842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214422" y="3075529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214422" y="3165176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007720" y="3024104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753041" y="298140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772896" y="3097941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240032" y="2997210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10055" y="26748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73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5321" y="2898599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y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4468" y="26369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683208" y="3007354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87549" y="257472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111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136005" y="2799941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72242" y="254918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216978" y="2920251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2.2g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104184" y="3332705"/>
            <a:ext cx="1427011" cy="769441"/>
            <a:chOff x="2104184" y="4317103"/>
            <a:chExt cx="1427011" cy="769441"/>
          </a:xfrm>
        </p:grpSpPr>
        <p:sp>
          <p:nvSpPr>
            <p:cNvPr id="64" name="TextBox 63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93868" y="4426313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628792" y="3257730"/>
            <a:ext cx="1834887" cy="646331"/>
            <a:chOff x="2104184" y="3873352"/>
            <a:chExt cx="1834887" cy="646331"/>
          </a:xfrm>
        </p:grpSpPr>
        <p:sp>
          <p:nvSpPr>
            <p:cNvPr id="69" name="TextBox 68"/>
            <p:cNvSpPr txBox="1"/>
            <p:nvPr/>
          </p:nvSpPr>
          <p:spPr>
            <a:xfrm>
              <a:off x="2104184" y="3873352"/>
              <a:ext cx="4026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2556982" y="4219228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2557662" y="4331452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940080" y="3996009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3.65g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231596" y="3220593"/>
            <a:ext cx="1888675" cy="769441"/>
            <a:chOff x="2104184" y="4317103"/>
            <a:chExt cx="1888675" cy="769441"/>
          </a:xfrm>
        </p:grpSpPr>
        <p:sp>
          <p:nvSpPr>
            <p:cNvPr id="74" name="TextBox 73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5.55g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35786" y="3920260"/>
            <a:ext cx="5410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(2)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稀盐酸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)=3.65g</a:t>
            </a:r>
            <a:r>
              <a:rPr lang="en-US" altLang="zh-CN" sz="28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10%=36.5g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95445" y="4443480"/>
            <a:ext cx="5431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(3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   m(CaCl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</a:rPr>
              <a:t>总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)=6g-5g+5.55g=6.55g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4797" y="4981251"/>
            <a:ext cx="6274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)=6g+36.5g—2.2g=40.3g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5233" y="3965135"/>
            <a:ext cx="56044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溶质的质量分数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=6.55g</a:t>
            </a:r>
            <a:r>
              <a:rPr lang="en-US" altLang="zh-CN" sz="28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40.3g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</a:p>
          <a:p>
            <a:r>
              <a:rPr lang="en-US" altLang="zh-CN" sz="2800" b="1" dirty="0">
                <a:solidFill>
                  <a:srgbClr val="FF0000"/>
                </a:solidFill>
                <a:latin typeface="黑体"/>
                <a:ea typeface="黑体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   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=16.3%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0630" y="5504471"/>
            <a:ext cx="106876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答：混合物中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CaCO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的质量为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5g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，稀盐酸质量为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36.5g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，所得溶液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溶质的质量分数为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16.3%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1318" y="5019937"/>
            <a:ext cx="4918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注：保留至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，需除到小数点后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第四位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909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" grpId="0"/>
      <p:bldP spid="5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2371" y="477182"/>
            <a:ext cx="10515600" cy="4351338"/>
          </a:xfrm>
        </p:spPr>
        <p:txBody>
          <a:bodyPr/>
          <a:lstStyle/>
          <a:p>
            <a:pPr>
              <a:buNone/>
            </a:pPr>
            <a:endParaRPr lang="zh-CN" altLang="en-US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127" y="1353695"/>
            <a:ext cx="5540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第一步：读题干，换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化学式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9680" y="1935232"/>
            <a:ext cx="6575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 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         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3200" b="1" dirty="0">
                <a:solidFill>
                  <a:schemeClr val="bg1"/>
                </a:solidFill>
              </a:rPr>
              <a:t>写“</a:t>
            </a:r>
            <a:r>
              <a:rPr lang="zh-CN" altLang="en-US" sz="3200" b="1" dirty="0">
                <a:solidFill>
                  <a:srgbClr val="FF0000"/>
                </a:solidFill>
              </a:rPr>
              <a:t>解：设</a:t>
            </a:r>
            <a:r>
              <a:rPr lang="zh-CN" altLang="en-US" sz="3200" b="1" dirty="0">
                <a:solidFill>
                  <a:schemeClr val="bg1"/>
                </a:solidFill>
              </a:rPr>
              <a:t> ” 后面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留白；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842" y="2384414"/>
            <a:ext cx="1107996" cy="1608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</a:rPr>
              <a:t>有序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644" y="420078"/>
            <a:ext cx="4138031" cy="923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16180" y="82078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综合计算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30020" y="2509897"/>
            <a:ext cx="9592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找题干中的反应物，写正确的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化学方程式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23819" y="3220401"/>
            <a:ext cx="10450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第二步：读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，依次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设未知量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，从题干中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找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出直接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 或间接的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已知量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，计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算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相关物质的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质量比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关系，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 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列比例式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求出各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未知量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83562" y="4776614"/>
            <a:ext cx="104839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第三步：再次读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，依次检查问题的计算进程并完善。</a:t>
            </a:r>
            <a:endParaRPr lang="en-US" altLang="zh-CN" sz="32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99877" y="5735707"/>
            <a:ext cx="8836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质量？质量分数？溶质质量？溶质质量分数？等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444752" y="4746792"/>
            <a:ext cx="173467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下箭头 12"/>
          <p:cNvSpPr/>
          <p:nvPr/>
        </p:nvSpPr>
        <p:spPr>
          <a:xfrm>
            <a:off x="9190929" y="5406254"/>
            <a:ext cx="242316" cy="3294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977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4" grpId="0"/>
      <p:bldP spid="47" grpId="0"/>
      <p:bldP spid="48" grpId="0"/>
      <p:bldP spid="49" grpId="0"/>
      <p:bldP spid="4" grpId="0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101754" y="1632687"/>
            <a:ext cx="1078628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5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640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40188" y="1255856"/>
            <a:ext cx="90467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872753" y="2284476"/>
            <a:ext cx="1062318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4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</a:rPr>
              <a:t>解：设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1134652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602506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0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铁粉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</a:t>
            </a:r>
            <a:r>
              <a:rPr lang="en-US" altLang="zh-CN" sz="3600" b="1" baseline="30000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40188" y="1255856"/>
            <a:ext cx="90467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872753" y="2284476"/>
            <a:ext cx="1062318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646977" y="3798323"/>
            <a:ext cx="500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x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 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64792" y="4321140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生成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 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06046" y="4873342"/>
            <a:ext cx="1225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 smtClean="0">
                <a:solidFill>
                  <a:srgbClr val="FF0000"/>
                </a:solidFill>
              </a:rPr>
              <a:t>HCl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 z 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68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1134652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602506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333364" y="365210"/>
            <a:ext cx="9078852" cy="775393"/>
            <a:chOff x="2333364" y="365210"/>
            <a:chExt cx="9078852" cy="775393"/>
          </a:xfrm>
        </p:grpSpPr>
        <p:sp>
          <p:nvSpPr>
            <p:cNvPr id="7" name="TextBox 6"/>
            <p:cNvSpPr txBox="1"/>
            <p:nvPr/>
          </p:nvSpPr>
          <p:spPr>
            <a:xfrm>
              <a:off x="8167417" y="365210"/>
              <a:ext cx="324479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>
                  <a:solidFill>
                    <a:schemeClr val="bg1"/>
                  </a:solidFill>
                </a:rPr>
                <a:t>H</a:t>
              </a:r>
              <a:r>
                <a:rPr lang="en-US" altLang="zh-CN" sz="3200" b="1" dirty="0" err="1" smtClean="0">
                  <a:solidFill>
                    <a:schemeClr val="bg1"/>
                  </a:solidFill>
                </a:rPr>
                <a:t>Cl</a:t>
              </a:r>
              <a:r>
                <a:rPr lang="zh-CN" altLang="en-US" sz="3200" b="1" dirty="0" smtClean="0">
                  <a:solidFill>
                    <a:schemeClr val="bg1"/>
                  </a:solidFill>
                </a:rPr>
                <a:t>的质量为</a:t>
              </a:r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r>
                <a:rPr lang="zh-CN" altLang="en-US" sz="4400" b="1" dirty="0" smtClean="0">
                  <a:solidFill>
                    <a:schemeClr val="bg1"/>
                  </a:solidFill>
                </a:rPr>
                <a:t>，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333364" y="365211"/>
              <a:ext cx="6294220" cy="775392"/>
              <a:chOff x="2333364" y="365211"/>
              <a:chExt cx="6294220" cy="77539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333364" y="365211"/>
                <a:ext cx="304801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</a:rPr>
                  <a:t>Fe</a:t>
                </a:r>
                <a:r>
                  <a:rPr lang="zh-CN" altLang="en-US" sz="3200" b="1" dirty="0" smtClean="0">
                    <a:solidFill>
                      <a:schemeClr val="bg1"/>
                    </a:solidFill>
                  </a:rPr>
                  <a:t>的质量为</a:t>
                </a:r>
                <a:r>
                  <a:rPr lang="en-US" altLang="zh-CN" sz="4400" b="1" dirty="0" smtClean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4400" b="1" dirty="0" smtClean="0">
                    <a:solidFill>
                      <a:schemeClr val="bg1"/>
                    </a:solidFill>
                  </a:rPr>
                  <a:t>，</a:t>
                </a:r>
                <a:endParaRPr lang="zh-CN" altLang="en-US" sz="4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052182" y="371162"/>
                <a:ext cx="357540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bg1"/>
                    </a:solidFill>
                  </a:rPr>
                  <a:t>FeCl</a:t>
                </a:r>
                <a:r>
                  <a:rPr lang="en-US" altLang="zh-CN" sz="2000" b="1" dirty="0" smtClean="0">
                    <a:solidFill>
                      <a:schemeClr val="bg1"/>
                    </a:solidFill>
                  </a:rPr>
                  <a:t>2</a:t>
                </a:r>
                <a:r>
                  <a:rPr lang="zh-CN" altLang="en-US" sz="3200" b="1" dirty="0" smtClean="0">
                    <a:solidFill>
                      <a:schemeClr val="bg1"/>
                    </a:solidFill>
                  </a:rPr>
                  <a:t>的质量为</a:t>
                </a:r>
                <a:r>
                  <a:rPr lang="en-US" altLang="zh-CN" sz="4400" b="1" dirty="0" smtClean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4400" b="1" dirty="0" smtClean="0">
                    <a:solidFill>
                      <a:schemeClr val="bg1"/>
                    </a:solidFill>
                  </a:rPr>
                  <a:t>，</a:t>
                </a:r>
                <a:endParaRPr lang="zh-CN" altLang="en-US" sz="4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1922929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9814" y="2182907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3774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540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40907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133114" y="561053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右箭头 82"/>
          <p:cNvSpPr/>
          <p:nvPr/>
        </p:nvSpPr>
        <p:spPr>
          <a:xfrm>
            <a:off x="3509909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74370" y="44520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溶液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5" name="组合 49"/>
          <p:cNvGrpSpPr/>
          <p:nvPr/>
        </p:nvGrpSpPr>
        <p:grpSpPr>
          <a:xfrm>
            <a:off x="717417" y="2071720"/>
            <a:ext cx="2689625" cy="3846286"/>
            <a:chOff x="1276039" y="2090057"/>
            <a:chExt cx="2689625" cy="3846286"/>
          </a:xfrm>
        </p:grpSpPr>
        <p:sp>
          <p:nvSpPr>
            <p:cNvPr id="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620851" y="3040217"/>
              <a:ext cx="5745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Fe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572558" y="2305462"/>
              <a:ext cx="6222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Cu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97807" y="4008834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  <a:cs typeface="宋体" pitchFamily="2" charset="-122"/>
                </a:rPr>
                <a:t>稀盐酸</a:t>
              </a:r>
              <a:endParaRPr lang="zh-CN" altLang="en-US" sz="2800" dirty="0">
                <a:solidFill>
                  <a:srgbClr val="FFFF00"/>
                </a:solidFill>
              </a:endParaRPr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2458387" y="2638269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4068" y="263827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</a:rPr>
                <a:t>固体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2625778" y="4214735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58190" y="3867462"/>
              <a:ext cx="763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 smtClean="0">
                  <a:solidFill>
                    <a:schemeClr val="bg1"/>
                  </a:solidFill>
                </a:rPr>
                <a:t>HCl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73180" y="4482060"/>
              <a:ext cx="877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019330" y="2942141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7g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341" y="4826833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58.1g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2273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6071445" y="1998107"/>
            <a:ext cx="2354840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12666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285782" y="3074883"/>
                  <a:ext cx="128753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b="1" dirty="0" smtClean="0">
                      <a:solidFill>
                        <a:schemeClr val="bg1"/>
                      </a:solidFill>
                    </a:rPr>
                    <a:t>可溶固体</a:t>
                  </a:r>
                  <a:r>
                    <a:rPr lang="en-US" altLang="zh-CN" sz="2000" b="1" dirty="0" smtClean="0">
                      <a:solidFill>
                        <a:schemeClr val="bg1"/>
                      </a:solidFill>
                    </a:rPr>
                    <a:t>: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590607" y="4226432"/>
                  <a:ext cx="97257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710956" y="3030663"/>
              <a:ext cx="138385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FeCl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47414" y="657098"/>
            <a:ext cx="1419826" cy="1436011"/>
            <a:chOff x="10133351" y="569626"/>
            <a:chExt cx="1723869" cy="1558977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387002" y="735621"/>
              <a:ext cx="1323854" cy="130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</a:rPr>
                <a:t>气体</a:t>
              </a:r>
              <a:endParaRPr lang="en-US" altLang="zh-CN" sz="3200" b="1" dirty="0" smtClean="0">
                <a:solidFill>
                  <a:schemeClr val="bg1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   H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r>
                <a:rPr lang="en-US" altLang="zh-CN" sz="4000" b="1" dirty="0" smtClean="0">
                  <a:solidFill>
                    <a:srgbClr val="FFFF00"/>
                  </a:solidFill>
                </a:rPr>
                <a:t>?</a:t>
              </a:r>
              <a:endParaRPr lang="zh-CN" altLang="en-US" sz="5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937416" y="5828468"/>
            <a:ext cx="12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64.9g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4856" y="392891"/>
            <a:ext cx="5367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58737" y="2327142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难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溶固体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: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383065" y="2234809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Cu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57584" y="5840615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7g+58.1g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26285" y="866101"/>
            <a:ext cx="344517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气体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容器中放入总质量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容器中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剩余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总质量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(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固体、液体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83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62" grpId="0"/>
      <p:bldP spid="67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242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/>
        </p:nvCxnSpPr>
        <p:spPr>
          <a:xfrm>
            <a:off x="7007720" y="331993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27812" y="3181176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06427" y="3338319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7012" y="280406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73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83295" y="3322923"/>
            <a:ext cx="384122" cy="116541"/>
            <a:chOff x="5214422" y="3371363"/>
            <a:chExt cx="384122" cy="116541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8334600" y="28681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718132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6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1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/>
        </p:nvCxnSpPr>
        <p:spPr>
          <a:xfrm>
            <a:off x="7007720" y="331993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27812" y="3181176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06427" y="3338319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7012" y="280406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73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83295" y="3322923"/>
            <a:ext cx="384122" cy="116541"/>
            <a:chOff x="5214422" y="3371363"/>
            <a:chExt cx="384122" cy="116541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8334600" y="28681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718132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971465" y="4519003"/>
            <a:ext cx="639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(1)   Fe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=5.6g</a:t>
            </a:r>
            <a:r>
              <a:rPr lang="en-US" altLang="zh-CN" sz="28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7g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=80%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26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1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27093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所得溶质来源：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316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40907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841759" y="562662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右箭头 82"/>
          <p:cNvSpPr/>
          <p:nvPr/>
        </p:nvSpPr>
        <p:spPr>
          <a:xfrm>
            <a:off x="3509909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74370" y="44520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溶液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5" name="组合 49"/>
          <p:cNvGrpSpPr/>
          <p:nvPr/>
        </p:nvGrpSpPr>
        <p:grpSpPr>
          <a:xfrm>
            <a:off x="717417" y="2071720"/>
            <a:ext cx="2689625" cy="3846286"/>
            <a:chOff x="1276039" y="2090057"/>
            <a:chExt cx="2689625" cy="3846286"/>
          </a:xfrm>
        </p:grpSpPr>
        <p:sp>
          <p:nvSpPr>
            <p:cNvPr id="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620851" y="3040217"/>
              <a:ext cx="5745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Fe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572558" y="2305462"/>
              <a:ext cx="6222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Cu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97807" y="4008834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  <a:cs typeface="宋体" pitchFamily="2" charset="-122"/>
                </a:rPr>
                <a:t>稀盐酸</a:t>
              </a:r>
              <a:endParaRPr lang="zh-CN" altLang="en-US" sz="2800" dirty="0">
                <a:solidFill>
                  <a:srgbClr val="FFFF00"/>
                </a:solidFill>
              </a:endParaRPr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2458387" y="2638269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4068" y="263827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</a:rPr>
                <a:t>固体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2625778" y="4214735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58190" y="3867462"/>
              <a:ext cx="763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 smtClean="0">
                  <a:solidFill>
                    <a:schemeClr val="bg1"/>
                  </a:solidFill>
                </a:rPr>
                <a:t>HCl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73180" y="4482060"/>
              <a:ext cx="877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019330" y="2942141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7g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341" y="4826833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58.1g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2273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6300043" y="1998107"/>
            <a:ext cx="2689625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12666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285782" y="3005608"/>
                  <a:ext cx="128753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b="1" dirty="0" smtClean="0">
                      <a:solidFill>
                        <a:schemeClr val="bg1"/>
                      </a:solidFill>
                    </a:rPr>
                    <a:t>可溶固体</a:t>
                  </a:r>
                  <a:r>
                    <a:rPr lang="en-US" altLang="zh-CN" sz="2000" b="1" dirty="0" smtClean="0">
                      <a:solidFill>
                        <a:schemeClr val="bg1"/>
                      </a:solidFill>
                    </a:rPr>
                    <a:t>: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604054" y="4334008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710956" y="3030663"/>
              <a:ext cx="104907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FeCl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10667" y="657098"/>
            <a:ext cx="1419826" cy="1436011"/>
            <a:chOff x="10133351" y="569626"/>
            <a:chExt cx="1723869" cy="1558977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387002" y="735621"/>
              <a:ext cx="1323854" cy="130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</a:rPr>
                <a:t>气体</a:t>
              </a:r>
              <a:endParaRPr lang="en-US" altLang="zh-CN" sz="3200" b="1" dirty="0" smtClean="0">
                <a:solidFill>
                  <a:schemeClr val="bg1"/>
                </a:solidFill>
              </a:endParaRPr>
            </a:p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   H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r>
                <a:rPr lang="en-US" altLang="zh-CN" sz="4000" b="1" dirty="0" smtClean="0">
                  <a:solidFill>
                    <a:srgbClr val="FFFF00"/>
                  </a:solidFill>
                </a:rPr>
                <a:t>?</a:t>
              </a:r>
              <a:endParaRPr lang="zh-CN" altLang="en-US" sz="5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937416" y="5828468"/>
            <a:ext cx="12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64.9g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54776" y="3297675"/>
            <a:ext cx="1197552" cy="1939235"/>
            <a:chOff x="9161119" y="3297675"/>
            <a:chExt cx="1197552" cy="1939235"/>
          </a:xfrm>
        </p:grpSpPr>
        <p:sp>
          <p:nvSpPr>
            <p:cNvPr id="77" name="TextBox 76"/>
            <p:cNvSpPr txBox="1"/>
            <p:nvPr/>
          </p:nvSpPr>
          <p:spPr>
            <a:xfrm>
              <a:off x="9176937" y="3297675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61119" y="4713690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溶剂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028566" y="394501"/>
            <a:ext cx="5010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49692" y="2327142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难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溶固体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: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674020" y="2234809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Cu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8484" y="2727252"/>
            <a:ext cx="2798622" cy="10936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255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34307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所得溶质来源：生成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8448" y="1460040"/>
            <a:ext cx="1977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FeCl</a:t>
            </a:r>
            <a:r>
              <a:rPr lang="en-US" altLang="zh-CN" b="1" dirty="0" smtClean="0">
                <a:solidFill>
                  <a:srgbClr val="FF0000"/>
                </a:solidFill>
              </a:rPr>
              <a:t>2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12.7g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37190" y="1440904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溶质一个来源！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2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34307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所得溶质来源：生成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所得溶液来源：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8448" y="1446593"/>
            <a:ext cx="1977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FeCl</a:t>
            </a:r>
            <a:r>
              <a:rPr lang="en-US" altLang="zh-CN" b="1" dirty="0" smtClean="0">
                <a:solidFill>
                  <a:srgbClr val="FF0000"/>
                </a:solidFill>
              </a:rPr>
              <a:t>2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12.7g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7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40907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6124147" y="584619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右箭头 82"/>
          <p:cNvSpPr/>
          <p:nvPr/>
        </p:nvSpPr>
        <p:spPr>
          <a:xfrm>
            <a:off x="3509909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74370" y="44520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溶液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5" name="组合 49"/>
          <p:cNvGrpSpPr/>
          <p:nvPr/>
        </p:nvGrpSpPr>
        <p:grpSpPr>
          <a:xfrm>
            <a:off x="717417" y="2071720"/>
            <a:ext cx="2689625" cy="3846286"/>
            <a:chOff x="1276039" y="2090057"/>
            <a:chExt cx="2689625" cy="3846286"/>
          </a:xfrm>
        </p:grpSpPr>
        <p:sp>
          <p:nvSpPr>
            <p:cNvPr id="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620851" y="3040217"/>
              <a:ext cx="5745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Fe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572558" y="2305462"/>
              <a:ext cx="6222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Cu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97807" y="4008834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  <a:cs typeface="宋体" pitchFamily="2" charset="-122"/>
                </a:rPr>
                <a:t>稀盐酸</a:t>
              </a:r>
              <a:endParaRPr lang="zh-CN" altLang="en-US" sz="2800" dirty="0">
                <a:solidFill>
                  <a:srgbClr val="FFFF00"/>
                </a:solidFill>
              </a:endParaRPr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2458387" y="2638269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4068" y="263827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</a:rPr>
                <a:t>固体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2625778" y="4214735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58190" y="3867462"/>
              <a:ext cx="763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 smtClean="0">
                  <a:solidFill>
                    <a:schemeClr val="bg1"/>
                  </a:solidFill>
                </a:rPr>
                <a:t>HCl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73180" y="4482060"/>
              <a:ext cx="877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019330" y="2942141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7g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341" y="4826833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58.1g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2273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6300043" y="1998107"/>
            <a:ext cx="2689625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12666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285782" y="3005608"/>
                  <a:ext cx="128753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b="1" dirty="0" smtClean="0">
                      <a:solidFill>
                        <a:schemeClr val="bg1"/>
                      </a:solidFill>
                    </a:rPr>
                    <a:t>可溶固体</a:t>
                  </a:r>
                  <a:r>
                    <a:rPr lang="en-US" altLang="zh-CN" sz="2000" b="1" dirty="0" smtClean="0">
                      <a:solidFill>
                        <a:schemeClr val="bg1"/>
                      </a:solidFill>
                    </a:rPr>
                    <a:t>: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604054" y="4334008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710956" y="3030663"/>
              <a:ext cx="104907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FeCl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190939">
            <a:off x="8810558" y="2287125"/>
            <a:ext cx="1419826" cy="2082729"/>
            <a:chOff x="10133351" y="569626"/>
            <a:chExt cx="1723869" cy="2261074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546679" y="692258"/>
              <a:ext cx="991041" cy="2138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400" b="1" dirty="0" smtClean="0">
                  <a:solidFill>
                    <a:srgbClr val="FFFF00"/>
                  </a:solidFill>
                </a:rPr>
                <a:t>2</a:t>
              </a:r>
            </a:p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0.2g</a:t>
              </a:r>
            </a:p>
            <a:p>
              <a:endParaRPr lang="zh-CN" altLang="en-US" sz="5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937416" y="5828468"/>
            <a:ext cx="12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64.9g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54776" y="3297675"/>
            <a:ext cx="1197552" cy="1939235"/>
            <a:chOff x="9161119" y="3297675"/>
            <a:chExt cx="1197552" cy="1939235"/>
          </a:xfrm>
        </p:grpSpPr>
        <p:sp>
          <p:nvSpPr>
            <p:cNvPr id="77" name="TextBox 76"/>
            <p:cNvSpPr txBox="1"/>
            <p:nvPr/>
          </p:nvSpPr>
          <p:spPr>
            <a:xfrm>
              <a:off x="9176937" y="3297675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61119" y="4713690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溶剂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306660" y="416457"/>
            <a:ext cx="4732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49692" y="2327142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难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溶固体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: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674020" y="2234809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Cu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318484" y="2727252"/>
            <a:ext cx="2798622" cy="2684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67845" y="3021880"/>
            <a:ext cx="2714428" cy="2684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9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912681" y="1163768"/>
            <a:ext cx="808266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所得溶质来源：生成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溶液来源：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m(Fe)+m(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稀盐酸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   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离开溶液：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m(H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8448" y="1446593"/>
            <a:ext cx="1977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FeCl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12.7g</a:t>
            </a:r>
            <a:endParaRPr lang="zh-CN" altLang="en-US" sz="4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5081" y="3012750"/>
            <a:ext cx="55563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=m(Fe)+m(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稀盐酸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)-m(H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045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/>
        </p:nvCxnSpPr>
        <p:spPr>
          <a:xfrm>
            <a:off x="7007720" y="331993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27812" y="3181176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06427" y="3338319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7012" y="280406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73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83295" y="3322923"/>
            <a:ext cx="384122" cy="116541"/>
            <a:chOff x="5214422" y="3371363"/>
            <a:chExt cx="384122" cy="116541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8334600" y="28681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718132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971465" y="4519003"/>
            <a:ext cx="620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(1)   Fe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=5.6g/7g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=80%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4797" y="4981251"/>
            <a:ext cx="7042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(2)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)=5.6g+58.1g—0.2g=63.5g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891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39260" y="1409076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反应前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182038" y="641602"/>
            <a:ext cx="29981" cy="49467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右箭头 82"/>
          <p:cNvSpPr/>
          <p:nvPr/>
        </p:nvSpPr>
        <p:spPr>
          <a:xfrm>
            <a:off x="3509909" y="3702570"/>
            <a:ext cx="2128603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74370" y="44520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溶液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5" name="组合 49"/>
          <p:cNvGrpSpPr/>
          <p:nvPr/>
        </p:nvGrpSpPr>
        <p:grpSpPr>
          <a:xfrm>
            <a:off x="717417" y="2071720"/>
            <a:ext cx="2689625" cy="3846286"/>
            <a:chOff x="1276039" y="2090057"/>
            <a:chExt cx="2689625" cy="3846286"/>
          </a:xfrm>
        </p:grpSpPr>
        <p:sp>
          <p:nvSpPr>
            <p:cNvPr id="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620851" y="3040217"/>
              <a:ext cx="5745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Fe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572558" y="2305462"/>
              <a:ext cx="6222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Cu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97807" y="4008834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  <a:cs typeface="宋体" pitchFamily="2" charset="-122"/>
                </a:rPr>
                <a:t>稀盐酸</a:t>
              </a:r>
              <a:endParaRPr lang="zh-CN" altLang="en-US" sz="2800" dirty="0">
                <a:solidFill>
                  <a:srgbClr val="FFFF00"/>
                </a:solidFill>
              </a:endParaRPr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2458387" y="2638269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4068" y="263827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</a:rPr>
                <a:t>固体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左大括号 42"/>
            <p:cNvSpPr/>
            <p:nvPr/>
          </p:nvSpPr>
          <p:spPr>
            <a:xfrm>
              <a:off x="2625778" y="4214735"/>
              <a:ext cx="134912" cy="614597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58190" y="3867462"/>
              <a:ext cx="763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err="1" smtClean="0">
                  <a:solidFill>
                    <a:schemeClr val="bg1"/>
                  </a:solidFill>
                </a:rPr>
                <a:t>HCl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73180" y="4482060"/>
              <a:ext cx="877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3200" b="1" dirty="0" smtClean="0">
                  <a:solidFill>
                    <a:srgbClr val="FFFF00"/>
                  </a:solidFill>
                </a:rPr>
                <a:t>O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019330" y="2942141"/>
            <a:ext cx="587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7g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341" y="4826833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58.1g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2273" y="3162925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恰好完全反应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1" name="组合 72"/>
          <p:cNvGrpSpPr/>
          <p:nvPr/>
        </p:nvGrpSpPr>
        <p:grpSpPr>
          <a:xfrm>
            <a:off x="6300043" y="1998107"/>
            <a:ext cx="2689625" cy="3846286"/>
            <a:chOff x="6405186" y="2152516"/>
            <a:chExt cx="2689625" cy="3846286"/>
          </a:xfrm>
        </p:grpSpPr>
        <p:grpSp>
          <p:nvGrpSpPr>
            <p:cNvPr id="32" name="组合 58"/>
            <p:cNvGrpSpPr/>
            <p:nvPr/>
          </p:nvGrpSpPr>
          <p:grpSpPr>
            <a:xfrm>
              <a:off x="6405186" y="2152516"/>
              <a:ext cx="2689625" cy="3846286"/>
              <a:chOff x="991229" y="2090057"/>
              <a:chExt cx="2689625" cy="38462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84229" y="4287188"/>
                <a:ext cx="12666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</a:rPr>
                  <a:t>液体：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组合 49"/>
              <p:cNvGrpSpPr/>
              <p:nvPr/>
            </p:nvGrpSpPr>
            <p:grpSpPr>
              <a:xfrm>
                <a:off x="991229" y="2090057"/>
                <a:ext cx="2689625" cy="3846286"/>
                <a:chOff x="1276039" y="2090057"/>
                <a:chExt cx="2689625" cy="3846286"/>
              </a:xfrm>
            </p:grpSpPr>
            <p:sp>
              <p:nvSpPr>
                <p:cNvPr id="48" name="矩形: 圆角 5"/>
                <p:cNvSpPr/>
                <p:nvPr/>
              </p:nvSpPr>
              <p:spPr>
                <a:xfrm>
                  <a:off x="1276039" y="2090057"/>
                  <a:ext cx="2689625" cy="3846286"/>
                </a:xfrm>
                <a:prstGeom prst="roundRect">
                  <a:avLst>
                    <a:gd name="adj" fmla="val 14482"/>
                  </a:avLst>
                </a:prstGeom>
                <a:noFill/>
                <a:ln w="57150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1397807" y="4008834"/>
                  <a:ext cx="1847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zh-CN" altLang="en-US" sz="280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285782" y="3005608"/>
                  <a:ext cx="128753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b="1" dirty="0" smtClean="0">
                      <a:solidFill>
                        <a:schemeClr val="bg1"/>
                      </a:solidFill>
                    </a:rPr>
                    <a:t>可溶固体</a:t>
                  </a:r>
                  <a:r>
                    <a:rPr lang="en-US" altLang="zh-CN" sz="2000" b="1" dirty="0" smtClean="0">
                      <a:solidFill>
                        <a:schemeClr val="bg1"/>
                      </a:solidFill>
                    </a:rPr>
                    <a:t>: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604054" y="4334008"/>
                  <a:ext cx="87716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H</a:t>
                  </a:r>
                  <a:r>
                    <a:rPr lang="en-US" altLang="zh-CN" sz="2000" b="1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zh-CN" sz="3200" b="1" dirty="0" smtClean="0">
                      <a:solidFill>
                        <a:srgbClr val="FFFF00"/>
                      </a:solidFill>
                    </a:rPr>
                    <a:t>O</a:t>
                  </a:r>
                  <a:endParaRPr lang="zh-CN" alt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7710956" y="3030663"/>
              <a:ext cx="104907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FeCl</a:t>
              </a:r>
              <a:r>
                <a:rPr lang="en-US" altLang="zh-CN" sz="2000" b="1" dirty="0" smtClean="0">
                  <a:solidFill>
                    <a:srgbClr val="FF0000"/>
                  </a:solidFill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2344293">
            <a:off x="8860223" y="2177082"/>
            <a:ext cx="1419826" cy="2082729"/>
            <a:chOff x="10133351" y="569626"/>
            <a:chExt cx="1723869" cy="2261074"/>
          </a:xfrm>
        </p:grpSpPr>
        <p:sp>
          <p:nvSpPr>
            <p:cNvPr id="59" name="椭圆形标注 58"/>
            <p:cNvSpPr/>
            <p:nvPr/>
          </p:nvSpPr>
          <p:spPr>
            <a:xfrm>
              <a:off x="10133351" y="569626"/>
              <a:ext cx="1723869" cy="1558977"/>
            </a:xfrm>
            <a:prstGeom prst="wedgeEllipseCallou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546679" y="692258"/>
              <a:ext cx="991041" cy="2138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H</a:t>
              </a:r>
              <a:r>
                <a:rPr lang="en-US" altLang="zh-CN" sz="2400" b="1" dirty="0" smtClean="0">
                  <a:solidFill>
                    <a:srgbClr val="FFFF00"/>
                  </a:solidFill>
                </a:rPr>
                <a:t>2</a:t>
              </a:r>
            </a:p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0.2g</a:t>
              </a:r>
            </a:p>
            <a:p>
              <a:endParaRPr lang="zh-CN" altLang="en-US" sz="5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937416" y="5828468"/>
            <a:ext cx="12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64.9g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54776" y="3297675"/>
            <a:ext cx="1197552" cy="1939235"/>
            <a:chOff x="9161119" y="3297675"/>
            <a:chExt cx="1197552" cy="1939235"/>
          </a:xfrm>
        </p:grpSpPr>
        <p:sp>
          <p:nvSpPr>
            <p:cNvPr id="77" name="TextBox 76"/>
            <p:cNvSpPr txBox="1"/>
            <p:nvPr/>
          </p:nvSpPr>
          <p:spPr>
            <a:xfrm>
              <a:off x="9176937" y="3297675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61119" y="4713690"/>
              <a:ext cx="1181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溶剂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463895" y="389630"/>
            <a:ext cx="4925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49692" y="2327142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难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溶固体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: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674020" y="2234809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Cu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318484" y="2727252"/>
            <a:ext cx="2798622" cy="2684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67845" y="3021880"/>
            <a:ext cx="2714428" cy="2684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961460" y="5828468"/>
            <a:ext cx="1205779" cy="66262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606542" y="2156963"/>
            <a:ext cx="1756083" cy="66262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86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/>
        </p:nvCxnSpPr>
        <p:spPr>
          <a:xfrm>
            <a:off x="7007720" y="331993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27812" y="3181176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06427" y="3338319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7012" y="280406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73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83295" y="3322923"/>
            <a:ext cx="384122" cy="116541"/>
            <a:chOff x="5214422" y="3371363"/>
            <a:chExt cx="384122" cy="116541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8334600" y="28681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718132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971465" y="4519003"/>
            <a:ext cx="620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(1)   Fe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=5.6g/7g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=80%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71465" y="5565443"/>
            <a:ext cx="7547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  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法二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: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)=64.9g—(7g—5.6g)=63.5g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4225" y="5042223"/>
            <a:ext cx="8124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(2)   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法一：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)=5.6g+58.1g—0.2g=63.5g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30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317813" y="1163768"/>
            <a:ext cx="33042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</a:t>
            </a:r>
            <a:r>
              <a:rPr lang="en-US" altLang="zh-CN" sz="32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来源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23282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4677158" y="2905532"/>
            <a:ext cx="45719" cy="105611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10886" y="2633259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固体（反应或溶解）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4273" y="310317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7968412" y="2884924"/>
            <a:ext cx="155448" cy="109733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350624" y="3138264"/>
            <a:ext cx="572593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9199853" y="2525461"/>
            <a:ext cx="45719" cy="1706238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293982" y="229606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生成气体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98032" y="2791764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生成沉淀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9107" y="3574009"/>
            <a:ext cx="3336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水或其它可溶物等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90304" y="3835619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蒸发的水等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98032" y="3312399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生成金属</a:t>
            </a:r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923217" y="2071708"/>
            <a:ext cx="2816065" cy="2545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371770" y="860612"/>
            <a:ext cx="1826141" cy="1149290"/>
            <a:chOff x="9371770" y="860612"/>
            <a:chExt cx="1826141" cy="1149290"/>
          </a:xfrm>
        </p:grpSpPr>
        <p:sp>
          <p:nvSpPr>
            <p:cNvPr id="10" name="上箭头 9"/>
            <p:cNvSpPr/>
            <p:nvPr/>
          </p:nvSpPr>
          <p:spPr>
            <a:xfrm>
              <a:off x="10104460" y="1362722"/>
              <a:ext cx="484632" cy="647180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371770" y="86061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18177" y="4616746"/>
            <a:ext cx="1826141" cy="1243681"/>
            <a:chOff x="9418177" y="4616746"/>
            <a:chExt cx="1826141" cy="1243681"/>
          </a:xfrm>
        </p:grpSpPr>
        <p:sp>
          <p:nvSpPr>
            <p:cNvPr id="13" name="下箭头 12"/>
            <p:cNvSpPr/>
            <p:nvPr/>
          </p:nvSpPr>
          <p:spPr>
            <a:xfrm>
              <a:off x="10125991" y="4616746"/>
              <a:ext cx="484632" cy="658906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418177" y="527565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FF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离开溶液</a:t>
              </a:r>
              <a:endParaRPr lang="zh-CN" altLang="en-US" sz="3200" b="1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5" name="左大括号 24"/>
          <p:cNvSpPr/>
          <p:nvPr/>
        </p:nvSpPr>
        <p:spPr>
          <a:xfrm>
            <a:off x="3497226" y="3433589"/>
            <a:ext cx="45719" cy="2671376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669535" y="4507667"/>
            <a:ext cx="4522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剩余总质量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难溶固体质量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637074" y="5598817"/>
            <a:ext cx="3331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所得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所得溶剂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1615" y="557762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（不推荐）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13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515021" y="1157289"/>
            <a:ext cx="35958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 </a:t>
            </a:r>
            <a:r>
              <a:rPr lang="en-US" altLang="zh-CN" sz="32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23282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2754" y="320310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3200" b="1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23779" y="3264659"/>
            <a:ext cx="2008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剩余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难溶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147825" y="3827831"/>
            <a:ext cx="1895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溶剂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42896" y="381147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（不推荐）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3990630" y="2945684"/>
            <a:ext cx="134912" cy="126825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106399" y="2679884"/>
            <a:ext cx="2008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离开</a:t>
            </a:r>
          </a:p>
        </p:txBody>
      </p:sp>
      <p:sp>
        <p:nvSpPr>
          <p:cNvPr id="31" name="矩形 30"/>
          <p:cNvSpPr/>
          <p:nvPr/>
        </p:nvSpPr>
        <p:spPr>
          <a:xfrm>
            <a:off x="6042895" y="267420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（推荐）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42896" y="3264659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（依题意）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25542" y="3213234"/>
            <a:ext cx="850090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13347" y="351048"/>
            <a:ext cx="6776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</a:rPr>
              <a:t>求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所得溶液中溶质质量分数的思路：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22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338717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07720" y="2804064"/>
            <a:ext cx="2014956" cy="1057475"/>
            <a:chOff x="7007720" y="2804064"/>
            <a:chExt cx="2014956" cy="1057475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007720" y="3319938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7127812" y="3181176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06427" y="3338319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0.2g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27012" y="2804064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73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7783295" y="3322923"/>
              <a:ext cx="384122" cy="116541"/>
              <a:chOff x="5214422" y="3371363"/>
              <a:chExt cx="384122" cy="116541"/>
            </a:xfrm>
          </p:grpSpPr>
          <p:cxnSp>
            <p:nvCxnSpPr>
              <p:cNvPr id="44" name="直接连接符 43"/>
              <p:cNvCxnSpPr/>
              <p:nvPr/>
            </p:nvCxnSpPr>
            <p:spPr>
              <a:xfrm>
                <a:off x="5214422" y="3371363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5214422" y="3487904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8334600" y="2868136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718132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971465" y="4519003"/>
            <a:ext cx="620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(1)   Fe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=5.6g/7g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=80%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4797" y="4981251"/>
            <a:ext cx="7042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(2)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)=5.6g+58.1g—0.2g=63.5g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27703" y="5389321"/>
            <a:ext cx="65088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FeCl</a:t>
            </a:r>
            <a:r>
              <a:rPr lang="en-US" altLang="zh-CN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=12.7g/63.5g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</a:p>
          <a:p>
            <a:r>
              <a:rPr lang="en-US" altLang="zh-CN" sz="2800" b="1" dirty="0">
                <a:solidFill>
                  <a:srgbClr val="FF0000"/>
                </a:solidFill>
                <a:latin typeface="黑体"/>
                <a:ea typeface="黑体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   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=20%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16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</a:t>
            </a:r>
            <a:r>
              <a:rPr lang="en-US" altLang="zh-CN" sz="20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05134" y="598613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注：先求浓盐酸的质量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173975" y="4852864"/>
            <a:ext cx="1179070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384204" y="5467461"/>
            <a:ext cx="1179070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024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6985" y="3198168"/>
            <a:ext cx="4138031" cy="923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743509" y="3526720"/>
            <a:ext cx="70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71247" y="4242616"/>
            <a:ext cx="384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 smtClean="0">
                <a:ln w="21590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溶液配制计算</a:t>
            </a:r>
            <a:endParaRPr lang="zh-CN" altLang="en-US" sz="3600" b="1" dirty="0">
              <a:ln w="21590"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72925" y="1409207"/>
            <a:ext cx="1846150" cy="1788961"/>
            <a:chOff x="2663826" y="4929187"/>
            <a:chExt cx="1998663" cy="1936750"/>
          </a:xfrm>
        </p:grpSpPr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663826" y="4929187"/>
              <a:ext cx="1998663" cy="1936750"/>
            </a:xfrm>
            <a:custGeom>
              <a:avLst/>
              <a:gdLst>
                <a:gd name="T0" fmla="*/ 764 w 816"/>
                <a:gd name="T1" fmla="*/ 515 h 790"/>
                <a:gd name="T2" fmla="*/ 726 w 816"/>
                <a:gd name="T3" fmla="*/ 397 h 790"/>
                <a:gd name="T4" fmla="*/ 583 w 816"/>
                <a:gd name="T5" fmla="*/ 207 h 790"/>
                <a:gd name="T6" fmla="*/ 363 w 816"/>
                <a:gd name="T7" fmla="*/ 15 h 790"/>
                <a:gd name="T8" fmla="*/ 133 w 816"/>
                <a:gd name="T9" fmla="*/ 195 h 790"/>
                <a:gd name="T10" fmla="*/ 81 w 816"/>
                <a:gd name="T11" fmla="*/ 466 h 790"/>
                <a:gd name="T12" fmla="*/ 224 w 816"/>
                <a:gd name="T13" fmla="*/ 623 h 790"/>
                <a:gd name="T14" fmla="*/ 345 w 816"/>
                <a:gd name="T15" fmla="*/ 749 h 790"/>
                <a:gd name="T16" fmla="*/ 70 w 816"/>
                <a:gd name="T17" fmla="*/ 412 h 790"/>
                <a:gd name="T18" fmla="*/ 104 w 816"/>
                <a:gd name="T19" fmla="*/ 247 h 790"/>
                <a:gd name="T20" fmla="*/ 342 w 816"/>
                <a:gd name="T21" fmla="*/ 60 h 790"/>
                <a:gd name="T22" fmla="*/ 457 w 816"/>
                <a:gd name="T23" fmla="*/ 85 h 790"/>
                <a:gd name="T24" fmla="*/ 697 w 816"/>
                <a:gd name="T25" fmla="*/ 389 h 790"/>
                <a:gd name="T26" fmla="*/ 535 w 816"/>
                <a:gd name="T27" fmla="*/ 455 h 790"/>
                <a:gd name="T28" fmla="*/ 343 w 816"/>
                <a:gd name="T29" fmla="*/ 594 h 790"/>
                <a:gd name="T30" fmla="*/ 83 w 816"/>
                <a:gd name="T31" fmla="*/ 321 h 790"/>
                <a:gd name="T32" fmla="*/ 331 w 816"/>
                <a:gd name="T33" fmla="*/ 659 h 790"/>
                <a:gd name="T34" fmla="*/ 409 w 816"/>
                <a:gd name="T35" fmla="*/ 780 h 790"/>
                <a:gd name="T36" fmla="*/ 602 w 816"/>
                <a:gd name="T37" fmla="*/ 668 h 790"/>
                <a:gd name="T38" fmla="*/ 805 w 816"/>
                <a:gd name="T39" fmla="*/ 520 h 790"/>
                <a:gd name="T40" fmla="*/ 685 w 816"/>
                <a:gd name="T41" fmla="*/ 571 h 790"/>
                <a:gd name="T42" fmla="*/ 460 w 816"/>
                <a:gd name="T43" fmla="*/ 711 h 790"/>
                <a:gd name="T44" fmla="*/ 361 w 816"/>
                <a:gd name="T45" fmla="*/ 637 h 790"/>
                <a:gd name="T46" fmla="*/ 628 w 816"/>
                <a:gd name="T47" fmla="*/ 441 h 790"/>
                <a:gd name="T48" fmla="*/ 688 w 816"/>
                <a:gd name="T49" fmla="*/ 452 h 790"/>
                <a:gd name="T50" fmla="*/ 528 w 816"/>
                <a:gd name="T51" fmla="*/ 531 h 790"/>
                <a:gd name="T52" fmla="*/ 379 w 816"/>
                <a:gd name="T53" fmla="*/ 636 h 790"/>
                <a:gd name="T54" fmla="*/ 691 w 816"/>
                <a:gd name="T55" fmla="*/ 473 h 790"/>
                <a:gd name="T56" fmla="*/ 697 w 816"/>
                <a:gd name="T57" fmla="*/ 473 h 790"/>
                <a:gd name="T58" fmla="*/ 435 w 816"/>
                <a:gd name="T59" fmla="*/ 621 h 790"/>
                <a:gd name="T60" fmla="*/ 410 w 816"/>
                <a:gd name="T61" fmla="*/ 662 h 790"/>
                <a:gd name="T62" fmla="*/ 563 w 816"/>
                <a:gd name="T63" fmla="*/ 576 h 790"/>
                <a:gd name="T64" fmla="*/ 719 w 816"/>
                <a:gd name="T65" fmla="*/ 505 h 790"/>
                <a:gd name="T66" fmla="*/ 433 w 816"/>
                <a:gd name="T67" fmla="*/ 676 h 790"/>
                <a:gd name="T68" fmla="*/ 587 w 816"/>
                <a:gd name="T69" fmla="*/ 623 h 790"/>
                <a:gd name="T70" fmla="*/ 740 w 816"/>
                <a:gd name="T71" fmla="*/ 522 h 790"/>
                <a:gd name="T72" fmla="*/ 685 w 816"/>
                <a:gd name="T73" fmla="*/ 571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6" h="790">
                  <a:moveTo>
                    <a:pt x="789" y="500"/>
                  </a:moveTo>
                  <a:cubicBezTo>
                    <a:pt x="781" y="504"/>
                    <a:pt x="772" y="509"/>
                    <a:pt x="764" y="515"/>
                  </a:cubicBezTo>
                  <a:cubicBezTo>
                    <a:pt x="737" y="480"/>
                    <a:pt x="695" y="443"/>
                    <a:pt x="725" y="399"/>
                  </a:cubicBezTo>
                  <a:cubicBezTo>
                    <a:pt x="726" y="398"/>
                    <a:pt x="726" y="397"/>
                    <a:pt x="726" y="397"/>
                  </a:cubicBezTo>
                  <a:cubicBezTo>
                    <a:pt x="732" y="391"/>
                    <a:pt x="735" y="383"/>
                    <a:pt x="727" y="375"/>
                  </a:cubicBezTo>
                  <a:cubicBezTo>
                    <a:pt x="674" y="325"/>
                    <a:pt x="623" y="268"/>
                    <a:pt x="583" y="207"/>
                  </a:cubicBezTo>
                  <a:cubicBezTo>
                    <a:pt x="549" y="155"/>
                    <a:pt x="518" y="102"/>
                    <a:pt x="475" y="57"/>
                  </a:cubicBezTo>
                  <a:cubicBezTo>
                    <a:pt x="445" y="25"/>
                    <a:pt x="407" y="0"/>
                    <a:pt x="363" y="15"/>
                  </a:cubicBezTo>
                  <a:cubicBezTo>
                    <a:pt x="316" y="31"/>
                    <a:pt x="277" y="69"/>
                    <a:pt x="242" y="100"/>
                  </a:cubicBezTo>
                  <a:cubicBezTo>
                    <a:pt x="207" y="132"/>
                    <a:pt x="173" y="170"/>
                    <a:pt x="133" y="195"/>
                  </a:cubicBezTo>
                  <a:cubicBezTo>
                    <a:pt x="87" y="223"/>
                    <a:pt x="35" y="257"/>
                    <a:pt x="18" y="311"/>
                  </a:cubicBezTo>
                  <a:cubicBezTo>
                    <a:pt x="0" y="369"/>
                    <a:pt x="45" y="426"/>
                    <a:pt x="81" y="466"/>
                  </a:cubicBezTo>
                  <a:cubicBezTo>
                    <a:pt x="103" y="490"/>
                    <a:pt x="127" y="513"/>
                    <a:pt x="151" y="537"/>
                  </a:cubicBezTo>
                  <a:cubicBezTo>
                    <a:pt x="177" y="564"/>
                    <a:pt x="200" y="594"/>
                    <a:pt x="224" y="623"/>
                  </a:cubicBezTo>
                  <a:cubicBezTo>
                    <a:pt x="261" y="668"/>
                    <a:pt x="299" y="712"/>
                    <a:pt x="334" y="757"/>
                  </a:cubicBezTo>
                  <a:cubicBezTo>
                    <a:pt x="339" y="763"/>
                    <a:pt x="348" y="755"/>
                    <a:pt x="345" y="749"/>
                  </a:cubicBezTo>
                  <a:cubicBezTo>
                    <a:pt x="306" y="679"/>
                    <a:pt x="252" y="621"/>
                    <a:pt x="203" y="558"/>
                  </a:cubicBezTo>
                  <a:cubicBezTo>
                    <a:pt x="162" y="506"/>
                    <a:pt x="109" y="466"/>
                    <a:pt x="70" y="412"/>
                  </a:cubicBezTo>
                  <a:cubicBezTo>
                    <a:pt x="50" y="385"/>
                    <a:pt x="36" y="352"/>
                    <a:pt x="44" y="318"/>
                  </a:cubicBezTo>
                  <a:cubicBezTo>
                    <a:pt x="51" y="287"/>
                    <a:pt x="80" y="264"/>
                    <a:pt x="104" y="247"/>
                  </a:cubicBezTo>
                  <a:cubicBezTo>
                    <a:pt x="144" y="219"/>
                    <a:pt x="182" y="194"/>
                    <a:pt x="218" y="162"/>
                  </a:cubicBezTo>
                  <a:cubicBezTo>
                    <a:pt x="258" y="126"/>
                    <a:pt x="296" y="89"/>
                    <a:pt x="342" y="60"/>
                  </a:cubicBezTo>
                  <a:cubicBezTo>
                    <a:pt x="358" y="50"/>
                    <a:pt x="376" y="41"/>
                    <a:pt x="396" y="42"/>
                  </a:cubicBezTo>
                  <a:cubicBezTo>
                    <a:pt x="419" y="43"/>
                    <a:pt x="442" y="70"/>
                    <a:pt x="457" y="85"/>
                  </a:cubicBezTo>
                  <a:cubicBezTo>
                    <a:pt x="499" y="129"/>
                    <a:pt x="528" y="184"/>
                    <a:pt x="562" y="235"/>
                  </a:cubicBezTo>
                  <a:cubicBezTo>
                    <a:pt x="599" y="290"/>
                    <a:pt x="646" y="345"/>
                    <a:pt x="697" y="389"/>
                  </a:cubicBezTo>
                  <a:cubicBezTo>
                    <a:pt x="685" y="402"/>
                    <a:pt x="642" y="405"/>
                    <a:pt x="629" y="408"/>
                  </a:cubicBezTo>
                  <a:cubicBezTo>
                    <a:pt x="595" y="418"/>
                    <a:pt x="564" y="436"/>
                    <a:pt x="535" y="455"/>
                  </a:cubicBezTo>
                  <a:cubicBezTo>
                    <a:pt x="485" y="487"/>
                    <a:pt x="431" y="514"/>
                    <a:pt x="384" y="551"/>
                  </a:cubicBezTo>
                  <a:cubicBezTo>
                    <a:pt x="367" y="564"/>
                    <a:pt x="353" y="578"/>
                    <a:pt x="343" y="594"/>
                  </a:cubicBezTo>
                  <a:cubicBezTo>
                    <a:pt x="262" y="498"/>
                    <a:pt x="188" y="392"/>
                    <a:pt x="95" y="309"/>
                  </a:cubicBezTo>
                  <a:cubicBezTo>
                    <a:pt x="86" y="302"/>
                    <a:pt x="76" y="313"/>
                    <a:pt x="83" y="321"/>
                  </a:cubicBezTo>
                  <a:cubicBezTo>
                    <a:pt x="162" y="423"/>
                    <a:pt x="243" y="527"/>
                    <a:pt x="332" y="621"/>
                  </a:cubicBezTo>
                  <a:cubicBezTo>
                    <a:pt x="329" y="632"/>
                    <a:pt x="329" y="645"/>
                    <a:pt x="331" y="659"/>
                  </a:cubicBezTo>
                  <a:cubicBezTo>
                    <a:pt x="337" y="699"/>
                    <a:pt x="351" y="756"/>
                    <a:pt x="385" y="783"/>
                  </a:cubicBezTo>
                  <a:cubicBezTo>
                    <a:pt x="393" y="790"/>
                    <a:pt x="403" y="789"/>
                    <a:pt x="409" y="780"/>
                  </a:cubicBezTo>
                  <a:cubicBezTo>
                    <a:pt x="429" y="753"/>
                    <a:pt x="466" y="742"/>
                    <a:pt x="496" y="729"/>
                  </a:cubicBezTo>
                  <a:cubicBezTo>
                    <a:pt x="533" y="713"/>
                    <a:pt x="568" y="690"/>
                    <a:pt x="602" y="668"/>
                  </a:cubicBezTo>
                  <a:cubicBezTo>
                    <a:pt x="639" y="644"/>
                    <a:pt x="673" y="618"/>
                    <a:pt x="709" y="593"/>
                  </a:cubicBezTo>
                  <a:cubicBezTo>
                    <a:pt x="741" y="570"/>
                    <a:pt x="778" y="549"/>
                    <a:pt x="805" y="520"/>
                  </a:cubicBezTo>
                  <a:cubicBezTo>
                    <a:pt x="816" y="509"/>
                    <a:pt x="803" y="493"/>
                    <a:pt x="789" y="500"/>
                  </a:cubicBezTo>
                  <a:close/>
                  <a:moveTo>
                    <a:pt x="685" y="571"/>
                  </a:moveTo>
                  <a:cubicBezTo>
                    <a:pt x="646" y="598"/>
                    <a:pt x="609" y="627"/>
                    <a:pt x="569" y="652"/>
                  </a:cubicBezTo>
                  <a:cubicBezTo>
                    <a:pt x="534" y="674"/>
                    <a:pt x="498" y="694"/>
                    <a:pt x="460" y="711"/>
                  </a:cubicBezTo>
                  <a:cubicBezTo>
                    <a:pt x="436" y="721"/>
                    <a:pt x="413" y="732"/>
                    <a:pt x="395" y="750"/>
                  </a:cubicBezTo>
                  <a:cubicBezTo>
                    <a:pt x="371" y="721"/>
                    <a:pt x="361" y="671"/>
                    <a:pt x="361" y="637"/>
                  </a:cubicBezTo>
                  <a:cubicBezTo>
                    <a:pt x="360" y="588"/>
                    <a:pt x="435" y="553"/>
                    <a:pt x="470" y="532"/>
                  </a:cubicBezTo>
                  <a:cubicBezTo>
                    <a:pt x="523" y="502"/>
                    <a:pt x="572" y="464"/>
                    <a:pt x="628" y="441"/>
                  </a:cubicBezTo>
                  <a:cubicBezTo>
                    <a:pt x="641" y="436"/>
                    <a:pt x="665" y="432"/>
                    <a:pt x="684" y="425"/>
                  </a:cubicBezTo>
                  <a:cubicBezTo>
                    <a:pt x="684" y="434"/>
                    <a:pt x="686" y="443"/>
                    <a:pt x="688" y="452"/>
                  </a:cubicBezTo>
                  <a:cubicBezTo>
                    <a:pt x="686" y="452"/>
                    <a:pt x="683" y="452"/>
                    <a:pt x="680" y="453"/>
                  </a:cubicBezTo>
                  <a:cubicBezTo>
                    <a:pt x="628" y="476"/>
                    <a:pt x="578" y="504"/>
                    <a:pt x="528" y="531"/>
                  </a:cubicBezTo>
                  <a:cubicBezTo>
                    <a:pt x="475" y="561"/>
                    <a:pt x="422" y="590"/>
                    <a:pt x="372" y="625"/>
                  </a:cubicBezTo>
                  <a:cubicBezTo>
                    <a:pt x="366" y="630"/>
                    <a:pt x="371" y="639"/>
                    <a:pt x="379" y="636"/>
                  </a:cubicBezTo>
                  <a:cubicBezTo>
                    <a:pt x="431" y="613"/>
                    <a:pt x="481" y="585"/>
                    <a:pt x="531" y="557"/>
                  </a:cubicBezTo>
                  <a:cubicBezTo>
                    <a:pt x="584" y="528"/>
                    <a:pt x="638" y="501"/>
                    <a:pt x="691" y="473"/>
                  </a:cubicBezTo>
                  <a:cubicBezTo>
                    <a:pt x="693" y="472"/>
                    <a:pt x="694" y="470"/>
                    <a:pt x="695" y="469"/>
                  </a:cubicBezTo>
                  <a:cubicBezTo>
                    <a:pt x="696" y="471"/>
                    <a:pt x="696" y="472"/>
                    <a:pt x="697" y="473"/>
                  </a:cubicBezTo>
                  <a:cubicBezTo>
                    <a:pt x="645" y="505"/>
                    <a:pt x="590" y="530"/>
                    <a:pt x="537" y="560"/>
                  </a:cubicBezTo>
                  <a:cubicBezTo>
                    <a:pt x="502" y="580"/>
                    <a:pt x="468" y="599"/>
                    <a:pt x="435" y="621"/>
                  </a:cubicBezTo>
                  <a:cubicBezTo>
                    <a:pt x="425" y="628"/>
                    <a:pt x="392" y="647"/>
                    <a:pt x="399" y="663"/>
                  </a:cubicBezTo>
                  <a:cubicBezTo>
                    <a:pt x="401" y="669"/>
                    <a:pt x="409" y="668"/>
                    <a:pt x="410" y="662"/>
                  </a:cubicBezTo>
                  <a:cubicBezTo>
                    <a:pt x="410" y="655"/>
                    <a:pt x="462" y="631"/>
                    <a:pt x="471" y="626"/>
                  </a:cubicBezTo>
                  <a:cubicBezTo>
                    <a:pt x="501" y="609"/>
                    <a:pt x="532" y="593"/>
                    <a:pt x="563" y="576"/>
                  </a:cubicBezTo>
                  <a:cubicBezTo>
                    <a:pt x="612" y="549"/>
                    <a:pt x="664" y="526"/>
                    <a:pt x="712" y="496"/>
                  </a:cubicBezTo>
                  <a:cubicBezTo>
                    <a:pt x="714" y="499"/>
                    <a:pt x="717" y="502"/>
                    <a:pt x="719" y="505"/>
                  </a:cubicBezTo>
                  <a:cubicBezTo>
                    <a:pt x="673" y="534"/>
                    <a:pt x="625" y="561"/>
                    <a:pt x="581" y="594"/>
                  </a:cubicBezTo>
                  <a:cubicBezTo>
                    <a:pt x="535" y="627"/>
                    <a:pt x="486" y="657"/>
                    <a:pt x="433" y="676"/>
                  </a:cubicBezTo>
                  <a:cubicBezTo>
                    <a:pt x="423" y="680"/>
                    <a:pt x="427" y="695"/>
                    <a:pt x="438" y="693"/>
                  </a:cubicBezTo>
                  <a:cubicBezTo>
                    <a:pt x="492" y="683"/>
                    <a:pt x="543" y="653"/>
                    <a:pt x="587" y="623"/>
                  </a:cubicBezTo>
                  <a:cubicBezTo>
                    <a:pt x="614" y="605"/>
                    <a:pt x="639" y="587"/>
                    <a:pt x="666" y="571"/>
                  </a:cubicBezTo>
                  <a:cubicBezTo>
                    <a:pt x="691" y="555"/>
                    <a:pt x="717" y="541"/>
                    <a:pt x="740" y="522"/>
                  </a:cubicBezTo>
                  <a:cubicBezTo>
                    <a:pt x="742" y="524"/>
                    <a:pt x="745" y="525"/>
                    <a:pt x="747" y="526"/>
                  </a:cubicBezTo>
                  <a:cubicBezTo>
                    <a:pt x="726" y="541"/>
                    <a:pt x="705" y="557"/>
                    <a:pt x="685" y="57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"/>
            <p:cNvSpPr>
              <a:spLocks noEditPoints="1"/>
            </p:cNvSpPr>
            <p:nvPr/>
          </p:nvSpPr>
          <p:spPr bwMode="auto">
            <a:xfrm>
              <a:off x="3067051" y="5245100"/>
              <a:ext cx="819150" cy="715963"/>
            </a:xfrm>
            <a:custGeom>
              <a:avLst/>
              <a:gdLst>
                <a:gd name="T0" fmla="*/ 327 w 334"/>
                <a:gd name="T1" fmla="*/ 95 h 292"/>
                <a:gd name="T2" fmla="*/ 247 w 334"/>
                <a:gd name="T3" fmla="*/ 19 h 292"/>
                <a:gd name="T4" fmla="*/ 163 w 334"/>
                <a:gd name="T5" fmla="*/ 38 h 292"/>
                <a:gd name="T6" fmla="*/ 72 w 334"/>
                <a:gd name="T7" fmla="*/ 93 h 292"/>
                <a:gd name="T8" fmla="*/ 12 w 334"/>
                <a:gd name="T9" fmla="*/ 142 h 292"/>
                <a:gd name="T10" fmla="*/ 13 w 334"/>
                <a:gd name="T11" fmla="*/ 152 h 292"/>
                <a:gd name="T12" fmla="*/ 3 w 334"/>
                <a:gd name="T13" fmla="*/ 161 h 292"/>
                <a:gd name="T14" fmla="*/ 127 w 334"/>
                <a:gd name="T15" fmla="*/ 254 h 292"/>
                <a:gd name="T16" fmla="*/ 327 w 334"/>
                <a:gd name="T17" fmla="*/ 118 h 292"/>
                <a:gd name="T18" fmla="*/ 327 w 334"/>
                <a:gd name="T19" fmla="*/ 95 h 292"/>
                <a:gd name="T20" fmla="*/ 118 w 334"/>
                <a:gd name="T21" fmla="*/ 225 h 292"/>
                <a:gd name="T22" fmla="*/ 84 w 334"/>
                <a:gd name="T23" fmla="*/ 228 h 292"/>
                <a:gd name="T24" fmla="*/ 17 w 334"/>
                <a:gd name="T25" fmla="*/ 157 h 292"/>
                <a:gd name="T26" fmla="*/ 36 w 334"/>
                <a:gd name="T27" fmla="*/ 156 h 292"/>
                <a:gd name="T28" fmla="*/ 160 w 334"/>
                <a:gd name="T29" fmla="*/ 81 h 292"/>
                <a:gd name="T30" fmla="*/ 186 w 334"/>
                <a:gd name="T31" fmla="*/ 61 h 292"/>
                <a:gd name="T32" fmla="*/ 237 w 334"/>
                <a:gd name="T33" fmla="*/ 50 h 292"/>
                <a:gd name="T34" fmla="*/ 293 w 334"/>
                <a:gd name="T35" fmla="*/ 107 h 292"/>
                <a:gd name="T36" fmla="*/ 152 w 334"/>
                <a:gd name="T37" fmla="*/ 202 h 292"/>
                <a:gd name="T38" fmla="*/ 118 w 334"/>
                <a:gd name="T39" fmla="*/ 22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4" h="292">
                  <a:moveTo>
                    <a:pt x="327" y="95"/>
                  </a:moveTo>
                  <a:cubicBezTo>
                    <a:pt x="299" y="71"/>
                    <a:pt x="280" y="38"/>
                    <a:pt x="247" y="19"/>
                  </a:cubicBezTo>
                  <a:cubicBezTo>
                    <a:pt x="213" y="0"/>
                    <a:pt x="190" y="16"/>
                    <a:pt x="163" y="38"/>
                  </a:cubicBezTo>
                  <a:cubicBezTo>
                    <a:pt x="136" y="61"/>
                    <a:pt x="103" y="76"/>
                    <a:pt x="72" y="93"/>
                  </a:cubicBezTo>
                  <a:cubicBezTo>
                    <a:pt x="51" y="104"/>
                    <a:pt x="19" y="118"/>
                    <a:pt x="12" y="142"/>
                  </a:cubicBezTo>
                  <a:cubicBezTo>
                    <a:pt x="11" y="146"/>
                    <a:pt x="12" y="149"/>
                    <a:pt x="13" y="152"/>
                  </a:cubicBezTo>
                  <a:cubicBezTo>
                    <a:pt x="7" y="148"/>
                    <a:pt x="0" y="154"/>
                    <a:pt x="3" y="161"/>
                  </a:cubicBezTo>
                  <a:cubicBezTo>
                    <a:pt x="20" y="200"/>
                    <a:pt x="74" y="292"/>
                    <a:pt x="127" y="254"/>
                  </a:cubicBezTo>
                  <a:cubicBezTo>
                    <a:pt x="192" y="207"/>
                    <a:pt x="273" y="180"/>
                    <a:pt x="327" y="118"/>
                  </a:cubicBezTo>
                  <a:cubicBezTo>
                    <a:pt x="332" y="112"/>
                    <a:pt x="334" y="101"/>
                    <a:pt x="327" y="95"/>
                  </a:cubicBezTo>
                  <a:close/>
                  <a:moveTo>
                    <a:pt x="118" y="225"/>
                  </a:moveTo>
                  <a:cubicBezTo>
                    <a:pt x="103" y="236"/>
                    <a:pt x="103" y="237"/>
                    <a:pt x="84" y="228"/>
                  </a:cubicBezTo>
                  <a:cubicBezTo>
                    <a:pt x="57" y="216"/>
                    <a:pt x="34" y="181"/>
                    <a:pt x="17" y="157"/>
                  </a:cubicBezTo>
                  <a:cubicBezTo>
                    <a:pt x="22" y="161"/>
                    <a:pt x="30" y="161"/>
                    <a:pt x="36" y="156"/>
                  </a:cubicBezTo>
                  <a:cubicBezTo>
                    <a:pt x="74" y="125"/>
                    <a:pt x="119" y="108"/>
                    <a:pt x="160" y="81"/>
                  </a:cubicBezTo>
                  <a:cubicBezTo>
                    <a:pt x="169" y="75"/>
                    <a:pt x="177" y="68"/>
                    <a:pt x="186" y="61"/>
                  </a:cubicBezTo>
                  <a:cubicBezTo>
                    <a:pt x="205" y="46"/>
                    <a:pt x="213" y="36"/>
                    <a:pt x="237" y="50"/>
                  </a:cubicBezTo>
                  <a:cubicBezTo>
                    <a:pt x="260" y="63"/>
                    <a:pt x="275" y="88"/>
                    <a:pt x="293" y="107"/>
                  </a:cubicBezTo>
                  <a:cubicBezTo>
                    <a:pt x="253" y="147"/>
                    <a:pt x="200" y="173"/>
                    <a:pt x="152" y="202"/>
                  </a:cubicBezTo>
                  <a:cubicBezTo>
                    <a:pt x="141" y="209"/>
                    <a:pt x="129" y="217"/>
                    <a:pt x="118" y="22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0719" y="448542"/>
            <a:ext cx="7103678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25345" y="698798"/>
            <a:ext cx="4065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 smtClean="0">
                <a:ln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溶液配制计算</a:t>
            </a:r>
            <a:endParaRPr lang="zh-CN" altLang="en-US" sz="3200" dirty="0">
              <a:ln>
                <a:solidFill>
                  <a:schemeClr val="bg1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8099" y="1674392"/>
            <a:ext cx="2869254" cy="3493975"/>
            <a:chOff x="2733676" y="95250"/>
            <a:chExt cx="1020763" cy="1243013"/>
          </a:xfrm>
        </p:grpSpPr>
        <p:sp>
          <p:nvSpPr>
            <p:cNvPr id="6" name="Freeform 5"/>
            <p:cNvSpPr/>
            <p:nvPr/>
          </p:nvSpPr>
          <p:spPr bwMode="auto">
            <a:xfrm>
              <a:off x="3005138" y="312737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2733676" y="95250"/>
              <a:ext cx="1020763" cy="1190625"/>
            </a:xfrm>
            <a:custGeom>
              <a:avLst/>
              <a:gdLst>
                <a:gd name="T0" fmla="*/ 307 w 438"/>
                <a:gd name="T1" fmla="*/ 26 h 511"/>
                <a:gd name="T2" fmla="*/ 148 w 438"/>
                <a:gd name="T3" fmla="*/ 7 h 511"/>
                <a:gd name="T4" fmla="*/ 68 w 438"/>
                <a:gd name="T5" fmla="*/ 331 h 511"/>
                <a:gd name="T6" fmla="*/ 89 w 438"/>
                <a:gd name="T7" fmla="*/ 342 h 511"/>
                <a:gd name="T8" fmla="*/ 329 w 438"/>
                <a:gd name="T9" fmla="*/ 49 h 511"/>
                <a:gd name="T10" fmla="*/ 156 w 438"/>
                <a:gd name="T11" fmla="*/ 392 h 511"/>
                <a:gd name="T12" fmla="*/ 151 w 438"/>
                <a:gd name="T13" fmla="*/ 404 h 511"/>
                <a:gd name="T14" fmla="*/ 228 w 438"/>
                <a:gd name="T15" fmla="*/ 481 h 511"/>
                <a:gd name="T16" fmla="*/ 369 w 438"/>
                <a:gd name="T17" fmla="*/ 321 h 511"/>
                <a:gd name="T18" fmla="*/ 314 w 438"/>
                <a:gd name="T19" fmla="*/ 40 h 511"/>
                <a:gd name="T20" fmla="*/ 312 w 438"/>
                <a:gd name="T21" fmla="*/ 55 h 511"/>
                <a:gd name="T22" fmla="*/ 215 w 438"/>
                <a:gd name="T23" fmla="*/ 22 h 511"/>
                <a:gd name="T24" fmla="*/ 278 w 438"/>
                <a:gd name="T25" fmla="*/ 75 h 511"/>
                <a:gd name="T26" fmla="*/ 343 w 438"/>
                <a:gd name="T27" fmla="*/ 184 h 511"/>
                <a:gd name="T28" fmla="*/ 278 w 438"/>
                <a:gd name="T29" fmla="*/ 273 h 511"/>
                <a:gd name="T30" fmla="*/ 133 w 438"/>
                <a:gd name="T31" fmla="*/ 153 h 511"/>
                <a:gd name="T32" fmla="*/ 210 w 438"/>
                <a:gd name="T33" fmla="*/ 138 h 511"/>
                <a:gd name="T34" fmla="*/ 253 w 438"/>
                <a:gd name="T35" fmla="*/ 102 h 511"/>
                <a:gd name="T36" fmla="*/ 268 w 438"/>
                <a:gd name="T37" fmla="*/ 55 h 511"/>
                <a:gd name="T38" fmla="*/ 245 w 438"/>
                <a:gd name="T39" fmla="*/ 83 h 511"/>
                <a:gd name="T40" fmla="*/ 198 w 438"/>
                <a:gd name="T41" fmla="*/ 133 h 511"/>
                <a:gd name="T42" fmla="*/ 126 w 438"/>
                <a:gd name="T43" fmla="*/ 157 h 511"/>
                <a:gd name="T44" fmla="*/ 167 w 438"/>
                <a:gd name="T45" fmla="*/ 213 h 511"/>
                <a:gd name="T46" fmla="*/ 109 w 438"/>
                <a:gd name="T47" fmla="*/ 153 h 511"/>
                <a:gd name="T48" fmla="*/ 118 w 438"/>
                <a:gd name="T49" fmla="*/ 121 h 511"/>
                <a:gd name="T50" fmla="*/ 111 w 438"/>
                <a:gd name="T51" fmla="*/ 115 h 511"/>
                <a:gd name="T52" fmla="*/ 115 w 438"/>
                <a:gd name="T53" fmla="*/ 92 h 511"/>
                <a:gd name="T54" fmla="*/ 121 w 438"/>
                <a:gd name="T55" fmla="*/ 65 h 511"/>
                <a:gd name="T56" fmla="*/ 262 w 438"/>
                <a:gd name="T57" fmla="*/ 326 h 511"/>
                <a:gd name="T58" fmla="*/ 108 w 438"/>
                <a:gd name="T59" fmla="*/ 320 h 511"/>
                <a:gd name="T60" fmla="*/ 134 w 438"/>
                <a:gd name="T61" fmla="*/ 249 h 511"/>
                <a:gd name="T62" fmla="*/ 178 w 438"/>
                <a:gd name="T63" fmla="*/ 233 h 511"/>
                <a:gd name="T64" fmla="*/ 258 w 438"/>
                <a:gd name="T65" fmla="*/ 307 h 511"/>
                <a:gd name="T66" fmla="*/ 102 w 438"/>
                <a:gd name="T67" fmla="*/ 169 h 511"/>
                <a:gd name="T68" fmla="*/ 130 w 438"/>
                <a:gd name="T69" fmla="*/ 235 h 511"/>
                <a:gd name="T70" fmla="*/ 110 w 438"/>
                <a:gd name="T71" fmla="*/ 309 h 511"/>
                <a:gd name="T72" fmla="*/ 286 w 438"/>
                <a:gd name="T73" fmla="*/ 286 h 511"/>
                <a:gd name="T74" fmla="*/ 282 w 438"/>
                <a:gd name="T75" fmla="*/ 297 h 511"/>
                <a:gd name="T76" fmla="*/ 342 w 438"/>
                <a:gd name="T77" fmla="*/ 193 h 511"/>
                <a:gd name="T78" fmla="*/ 288 w 438"/>
                <a:gd name="T79" fmla="*/ 276 h 511"/>
                <a:gd name="T80" fmla="*/ 90 w 438"/>
                <a:gd name="T81" fmla="*/ 79 h 511"/>
                <a:gd name="T82" fmla="*/ 144 w 438"/>
                <a:gd name="T83" fmla="*/ 21 h 511"/>
                <a:gd name="T84" fmla="*/ 68 w 438"/>
                <a:gd name="T85" fmla="*/ 67 h 511"/>
                <a:gd name="T86" fmla="*/ 80 w 438"/>
                <a:gd name="T87" fmla="*/ 289 h 511"/>
                <a:gd name="T88" fmla="*/ 87 w 438"/>
                <a:gd name="T89" fmla="*/ 334 h 511"/>
                <a:gd name="T90" fmla="*/ 83 w 438"/>
                <a:gd name="T91" fmla="*/ 322 h 511"/>
                <a:gd name="T92" fmla="*/ 377 w 438"/>
                <a:gd name="T93" fmla="*/ 184 h 511"/>
                <a:gd name="T94" fmla="*/ 92 w 438"/>
                <a:gd name="T95" fmla="*/ 338 h 511"/>
                <a:gd name="T96" fmla="*/ 154 w 438"/>
                <a:gd name="T97" fmla="*/ 349 h 511"/>
                <a:gd name="T98" fmla="*/ 316 w 438"/>
                <a:gd name="T99" fmla="*/ 67 h 511"/>
                <a:gd name="T100" fmla="*/ 141 w 438"/>
                <a:gd name="T101" fmla="*/ 495 h 511"/>
                <a:gd name="T102" fmla="*/ 220 w 438"/>
                <a:gd name="T103" fmla="*/ 467 h 511"/>
                <a:gd name="T104" fmla="*/ 217 w 438"/>
                <a:gd name="T105" fmla="*/ 455 h 511"/>
                <a:gd name="T106" fmla="*/ 160 w 438"/>
                <a:gd name="T107" fmla="*/ 406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8" h="511">
                  <a:moveTo>
                    <a:pt x="327" y="34"/>
                  </a:moveTo>
                  <a:cubicBezTo>
                    <a:pt x="324" y="29"/>
                    <a:pt x="320" y="25"/>
                    <a:pt x="313" y="23"/>
                  </a:cubicBezTo>
                  <a:cubicBezTo>
                    <a:pt x="310" y="21"/>
                    <a:pt x="308" y="23"/>
                    <a:pt x="307" y="26"/>
                  </a:cubicBezTo>
                  <a:cubicBezTo>
                    <a:pt x="306" y="26"/>
                    <a:pt x="306" y="26"/>
                    <a:pt x="306" y="27"/>
                  </a:cubicBezTo>
                  <a:cubicBezTo>
                    <a:pt x="301" y="32"/>
                    <a:pt x="295" y="37"/>
                    <a:pt x="290" y="41"/>
                  </a:cubicBezTo>
                  <a:cubicBezTo>
                    <a:pt x="255" y="6"/>
                    <a:pt x="194" y="0"/>
                    <a:pt x="148" y="7"/>
                  </a:cubicBezTo>
                  <a:cubicBezTo>
                    <a:pt x="93" y="16"/>
                    <a:pt x="52" y="53"/>
                    <a:pt x="31" y="103"/>
                  </a:cubicBezTo>
                  <a:cubicBezTo>
                    <a:pt x="0" y="175"/>
                    <a:pt x="19" y="270"/>
                    <a:pt x="78" y="318"/>
                  </a:cubicBezTo>
                  <a:cubicBezTo>
                    <a:pt x="74" y="322"/>
                    <a:pt x="68" y="325"/>
                    <a:pt x="68" y="331"/>
                  </a:cubicBezTo>
                  <a:cubicBezTo>
                    <a:pt x="68" y="334"/>
                    <a:pt x="68" y="338"/>
                    <a:pt x="70" y="340"/>
                  </a:cubicBezTo>
                  <a:cubicBezTo>
                    <a:pt x="72" y="342"/>
                    <a:pt x="77" y="343"/>
                    <a:pt x="80" y="343"/>
                  </a:cubicBezTo>
                  <a:cubicBezTo>
                    <a:pt x="83" y="344"/>
                    <a:pt x="86" y="343"/>
                    <a:pt x="89" y="342"/>
                  </a:cubicBezTo>
                  <a:cubicBezTo>
                    <a:pt x="177" y="395"/>
                    <a:pt x="280" y="399"/>
                    <a:pt x="350" y="314"/>
                  </a:cubicBezTo>
                  <a:cubicBezTo>
                    <a:pt x="410" y="240"/>
                    <a:pt x="401" y="116"/>
                    <a:pt x="326" y="56"/>
                  </a:cubicBezTo>
                  <a:cubicBezTo>
                    <a:pt x="327" y="53"/>
                    <a:pt x="328" y="51"/>
                    <a:pt x="329" y="49"/>
                  </a:cubicBezTo>
                  <a:cubicBezTo>
                    <a:pt x="414" y="109"/>
                    <a:pt x="421" y="221"/>
                    <a:pt x="365" y="308"/>
                  </a:cubicBezTo>
                  <a:cubicBezTo>
                    <a:pt x="321" y="375"/>
                    <a:pt x="233" y="409"/>
                    <a:pt x="157" y="392"/>
                  </a:cubicBezTo>
                  <a:cubicBezTo>
                    <a:pt x="157" y="392"/>
                    <a:pt x="156" y="392"/>
                    <a:pt x="156" y="392"/>
                  </a:cubicBezTo>
                  <a:cubicBezTo>
                    <a:pt x="126" y="384"/>
                    <a:pt x="98" y="369"/>
                    <a:pt x="76" y="344"/>
                  </a:cubicBezTo>
                  <a:cubicBezTo>
                    <a:pt x="73" y="341"/>
                    <a:pt x="68" y="345"/>
                    <a:pt x="70" y="348"/>
                  </a:cubicBezTo>
                  <a:cubicBezTo>
                    <a:pt x="91" y="379"/>
                    <a:pt x="120" y="397"/>
                    <a:pt x="151" y="404"/>
                  </a:cubicBezTo>
                  <a:cubicBezTo>
                    <a:pt x="146" y="428"/>
                    <a:pt x="117" y="445"/>
                    <a:pt x="108" y="467"/>
                  </a:cubicBezTo>
                  <a:cubicBezTo>
                    <a:pt x="97" y="493"/>
                    <a:pt x="128" y="506"/>
                    <a:pt x="149" y="508"/>
                  </a:cubicBezTo>
                  <a:cubicBezTo>
                    <a:pt x="176" y="511"/>
                    <a:pt x="212" y="507"/>
                    <a:pt x="228" y="481"/>
                  </a:cubicBezTo>
                  <a:cubicBezTo>
                    <a:pt x="235" y="471"/>
                    <a:pt x="234" y="457"/>
                    <a:pt x="226" y="448"/>
                  </a:cubicBezTo>
                  <a:cubicBezTo>
                    <a:pt x="215" y="433"/>
                    <a:pt x="199" y="423"/>
                    <a:pt x="187" y="408"/>
                  </a:cubicBezTo>
                  <a:cubicBezTo>
                    <a:pt x="255" y="409"/>
                    <a:pt x="329" y="371"/>
                    <a:pt x="369" y="321"/>
                  </a:cubicBezTo>
                  <a:cubicBezTo>
                    <a:pt x="438" y="234"/>
                    <a:pt x="430" y="89"/>
                    <a:pt x="327" y="34"/>
                  </a:cubicBezTo>
                  <a:close/>
                  <a:moveTo>
                    <a:pt x="311" y="35"/>
                  </a:moveTo>
                  <a:cubicBezTo>
                    <a:pt x="311" y="37"/>
                    <a:pt x="312" y="39"/>
                    <a:pt x="314" y="40"/>
                  </a:cubicBezTo>
                  <a:cubicBezTo>
                    <a:pt x="315" y="41"/>
                    <a:pt x="317" y="42"/>
                    <a:pt x="319" y="43"/>
                  </a:cubicBezTo>
                  <a:cubicBezTo>
                    <a:pt x="319" y="43"/>
                    <a:pt x="319" y="43"/>
                    <a:pt x="319" y="43"/>
                  </a:cubicBezTo>
                  <a:cubicBezTo>
                    <a:pt x="319" y="48"/>
                    <a:pt x="315" y="52"/>
                    <a:pt x="312" y="55"/>
                  </a:cubicBezTo>
                  <a:cubicBezTo>
                    <a:pt x="306" y="61"/>
                    <a:pt x="297" y="65"/>
                    <a:pt x="288" y="65"/>
                  </a:cubicBezTo>
                  <a:cubicBezTo>
                    <a:pt x="293" y="53"/>
                    <a:pt x="303" y="45"/>
                    <a:pt x="311" y="35"/>
                  </a:cubicBezTo>
                  <a:close/>
                  <a:moveTo>
                    <a:pt x="215" y="22"/>
                  </a:moveTo>
                  <a:cubicBezTo>
                    <a:pt x="238" y="28"/>
                    <a:pt x="259" y="38"/>
                    <a:pt x="281" y="51"/>
                  </a:cubicBezTo>
                  <a:cubicBezTo>
                    <a:pt x="278" y="55"/>
                    <a:pt x="275" y="61"/>
                    <a:pt x="274" y="68"/>
                  </a:cubicBezTo>
                  <a:cubicBezTo>
                    <a:pt x="274" y="71"/>
                    <a:pt x="275" y="74"/>
                    <a:pt x="278" y="75"/>
                  </a:cubicBezTo>
                  <a:cubicBezTo>
                    <a:pt x="288" y="78"/>
                    <a:pt x="298" y="76"/>
                    <a:pt x="307" y="72"/>
                  </a:cubicBezTo>
                  <a:cubicBezTo>
                    <a:pt x="306" y="74"/>
                    <a:pt x="307" y="76"/>
                    <a:pt x="308" y="78"/>
                  </a:cubicBezTo>
                  <a:cubicBezTo>
                    <a:pt x="331" y="110"/>
                    <a:pt x="343" y="147"/>
                    <a:pt x="343" y="184"/>
                  </a:cubicBezTo>
                  <a:cubicBezTo>
                    <a:pt x="341" y="183"/>
                    <a:pt x="339" y="183"/>
                    <a:pt x="337" y="185"/>
                  </a:cubicBezTo>
                  <a:cubicBezTo>
                    <a:pt x="313" y="214"/>
                    <a:pt x="280" y="217"/>
                    <a:pt x="277" y="259"/>
                  </a:cubicBezTo>
                  <a:cubicBezTo>
                    <a:pt x="277" y="265"/>
                    <a:pt x="278" y="269"/>
                    <a:pt x="278" y="273"/>
                  </a:cubicBezTo>
                  <a:cubicBezTo>
                    <a:pt x="242" y="263"/>
                    <a:pt x="209" y="242"/>
                    <a:pt x="179" y="221"/>
                  </a:cubicBezTo>
                  <a:cubicBezTo>
                    <a:pt x="177" y="212"/>
                    <a:pt x="172" y="204"/>
                    <a:pt x="166" y="195"/>
                  </a:cubicBezTo>
                  <a:cubicBezTo>
                    <a:pt x="157" y="181"/>
                    <a:pt x="146" y="163"/>
                    <a:pt x="133" y="153"/>
                  </a:cubicBezTo>
                  <a:cubicBezTo>
                    <a:pt x="136" y="153"/>
                    <a:pt x="138" y="151"/>
                    <a:pt x="137" y="148"/>
                  </a:cubicBezTo>
                  <a:cubicBezTo>
                    <a:pt x="132" y="136"/>
                    <a:pt x="178" y="142"/>
                    <a:pt x="181" y="143"/>
                  </a:cubicBezTo>
                  <a:cubicBezTo>
                    <a:pt x="191" y="145"/>
                    <a:pt x="200" y="142"/>
                    <a:pt x="210" y="138"/>
                  </a:cubicBezTo>
                  <a:cubicBezTo>
                    <a:pt x="215" y="136"/>
                    <a:pt x="218" y="131"/>
                    <a:pt x="219" y="126"/>
                  </a:cubicBezTo>
                  <a:cubicBezTo>
                    <a:pt x="221" y="121"/>
                    <a:pt x="241" y="104"/>
                    <a:pt x="247" y="105"/>
                  </a:cubicBezTo>
                  <a:cubicBezTo>
                    <a:pt x="250" y="106"/>
                    <a:pt x="252" y="105"/>
                    <a:pt x="253" y="102"/>
                  </a:cubicBezTo>
                  <a:cubicBezTo>
                    <a:pt x="257" y="90"/>
                    <a:pt x="252" y="87"/>
                    <a:pt x="252" y="76"/>
                  </a:cubicBezTo>
                  <a:cubicBezTo>
                    <a:pt x="252" y="74"/>
                    <a:pt x="251" y="72"/>
                    <a:pt x="250" y="70"/>
                  </a:cubicBezTo>
                  <a:cubicBezTo>
                    <a:pt x="245" y="58"/>
                    <a:pt x="257" y="56"/>
                    <a:pt x="268" y="55"/>
                  </a:cubicBezTo>
                  <a:cubicBezTo>
                    <a:pt x="271" y="55"/>
                    <a:pt x="272" y="50"/>
                    <a:pt x="269" y="49"/>
                  </a:cubicBezTo>
                  <a:cubicBezTo>
                    <a:pt x="259" y="47"/>
                    <a:pt x="235" y="45"/>
                    <a:pt x="240" y="62"/>
                  </a:cubicBezTo>
                  <a:cubicBezTo>
                    <a:pt x="241" y="69"/>
                    <a:pt x="243" y="76"/>
                    <a:pt x="245" y="83"/>
                  </a:cubicBezTo>
                  <a:cubicBezTo>
                    <a:pt x="249" y="100"/>
                    <a:pt x="247" y="95"/>
                    <a:pt x="233" y="102"/>
                  </a:cubicBezTo>
                  <a:cubicBezTo>
                    <a:pt x="228" y="105"/>
                    <a:pt x="217" y="110"/>
                    <a:pt x="213" y="116"/>
                  </a:cubicBezTo>
                  <a:cubicBezTo>
                    <a:pt x="209" y="124"/>
                    <a:pt x="210" y="128"/>
                    <a:pt x="198" y="133"/>
                  </a:cubicBezTo>
                  <a:cubicBezTo>
                    <a:pt x="190" y="136"/>
                    <a:pt x="170" y="130"/>
                    <a:pt x="158" y="130"/>
                  </a:cubicBezTo>
                  <a:cubicBezTo>
                    <a:pt x="147" y="130"/>
                    <a:pt x="114" y="135"/>
                    <a:pt x="131" y="151"/>
                  </a:cubicBezTo>
                  <a:cubicBezTo>
                    <a:pt x="127" y="149"/>
                    <a:pt x="124" y="154"/>
                    <a:pt x="126" y="157"/>
                  </a:cubicBezTo>
                  <a:cubicBezTo>
                    <a:pt x="137" y="168"/>
                    <a:pt x="146" y="181"/>
                    <a:pt x="155" y="194"/>
                  </a:cubicBezTo>
                  <a:cubicBezTo>
                    <a:pt x="159" y="200"/>
                    <a:pt x="163" y="206"/>
                    <a:pt x="166" y="212"/>
                  </a:cubicBezTo>
                  <a:cubicBezTo>
                    <a:pt x="166" y="213"/>
                    <a:pt x="167" y="213"/>
                    <a:pt x="167" y="213"/>
                  </a:cubicBezTo>
                  <a:cubicBezTo>
                    <a:pt x="166" y="213"/>
                    <a:pt x="166" y="213"/>
                    <a:pt x="166" y="212"/>
                  </a:cubicBezTo>
                  <a:cubicBezTo>
                    <a:pt x="142" y="195"/>
                    <a:pt x="123" y="175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10" y="152"/>
                    <a:pt x="110" y="152"/>
                  </a:cubicBezTo>
                  <a:cubicBezTo>
                    <a:pt x="115" y="148"/>
                    <a:pt x="117" y="142"/>
                    <a:pt x="118" y="136"/>
                  </a:cubicBezTo>
                  <a:cubicBezTo>
                    <a:pt x="119" y="131"/>
                    <a:pt x="118" y="126"/>
                    <a:pt x="118" y="121"/>
                  </a:cubicBezTo>
                  <a:cubicBezTo>
                    <a:pt x="117" y="113"/>
                    <a:pt x="119" y="106"/>
                    <a:pt x="121" y="99"/>
                  </a:cubicBezTo>
                  <a:cubicBezTo>
                    <a:pt x="122" y="97"/>
                    <a:pt x="119" y="96"/>
                    <a:pt x="118" y="97"/>
                  </a:cubicBezTo>
                  <a:cubicBezTo>
                    <a:pt x="113" y="102"/>
                    <a:pt x="112" y="108"/>
                    <a:pt x="111" y="115"/>
                  </a:cubicBezTo>
                  <a:cubicBezTo>
                    <a:pt x="111" y="123"/>
                    <a:pt x="114" y="142"/>
                    <a:pt x="104" y="146"/>
                  </a:cubicBezTo>
                  <a:cubicBezTo>
                    <a:pt x="97" y="133"/>
                    <a:pt x="91" y="120"/>
                    <a:pt x="87" y="106"/>
                  </a:cubicBezTo>
                  <a:cubicBezTo>
                    <a:pt x="97" y="108"/>
                    <a:pt x="108" y="98"/>
                    <a:pt x="115" y="92"/>
                  </a:cubicBezTo>
                  <a:cubicBezTo>
                    <a:pt x="116" y="91"/>
                    <a:pt x="115" y="90"/>
                    <a:pt x="114" y="90"/>
                  </a:cubicBezTo>
                  <a:cubicBezTo>
                    <a:pt x="100" y="102"/>
                    <a:pt x="78" y="102"/>
                    <a:pt x="97" y="85"/>
                  </a:cubicBezTo>
                  <a:cubicBezTo>
                    <a:pt x="104" y="78"/>
                    <a:pt x="113" y="71"/>
                    <a:pt x="121" y="65"/>
                  </a:cubicBezTo>
                  <a:cubicBezTo>
                    <a:pt x="149" y="46"/>
                    <a:pt x="185" y="39"/>
                    <a:pt x="214" y="22"/>
                  </a:cubicBezTo>
                  <a:cubicBezTo>
                    <a:pt x="215" y="22"/>
                    <a:pt x="215" y="22"/>
                    <a:pt x="215" y="22"/>
                  </a:cubicBezTo>
                  <a:close/>
                  <a:moveTo>
                    <a:pt x="262" y="326"/>
                  </a:moveTo>
                  <a:cubicBezTo>
                    <a:pt x="231" y="343"/>
                    <a:pt x="194" y="347"/>
                    <a:pt x="157" y="341"/>
                  </a:cubicBezTo>
                  <a:cubicBezTo>
                    <a:pt x="156" y="340"/>
                    <a:pt x="155" y="340"/>
                    <a:pt x="155" y="340"/>
                  </a:cubicBezTo>
                  <a:cubicBezTo>
                    <a:pt x="138" y="334"/>
                    <a:pt x="122" y="328"/>
                    <a:pt x="108" y="320"/>
                  </a:cubicBezTo>
                  <a:cubicBezTo>
                    <a:pt x="119" y="318"/>
                    <a:pt x="127" y="306"/>
                    <a:pt x="130" y="296"/>
                  </a:cubicBezTo>
                  <a:cubicBezTo>
                    <a:pt x="133" y="287"/>
                    <a:pt x="133" y="277"/>
                    <a:pt x="134" y="268"/>
                  </a:cubicBezTo>
                  <a:cubicBezTo>
                    <a:pt x="134" y="262"/>
                    <a:pt x="134" y="255"/>
                    <a:pt x="134" y="249"/>
                  </a:cubicBezTo>
                  <a:cubicBezTo>
                    <a:pt x="133" y="241"/>
                    <a:pt x="134" y="245"/>
                    <a:pt x="142" y="246"/>
                  </a:cubicBezTo>
                  <a:cubicBezTo>
                    <a:pt x="152" y="247"/>
                    <a:pt x="174" y="250"/>
                    <a:pt x="178" y="236"/>
                  </a:cubicBezTo>
                  <a:cubicBezTo>
                    <a:pt x="178" y="235"/>
                    <a:pt x="178" y="234"/>
                    <a:pt x="178" y="233"/>
                  </a:cubicBezTo>
                  <a:cubicBezTo>
                    <a:pt x="209" y="254"/>
                    <a:pt x="243" y="274"/>
                    <a:pt x="278" y="284"/>
                  </a:cubicBezTo>
                  <a:cubicBezTo>
                    <a:pt x="277" y="287"/>
                    <a:pt x="275" y="291"/>
                    <a:pt x="272" y="295"/>
                  </a:cubicBezTo>
                  <a:cubicBezTo>
                    <a:pt x="268" y="299"/>
                    <a:pt x="260" y="302"/>
                    <a:pt x="258" y="307"/>
                  </a:cubicBezTo>
                  <a:cubicBezTo>
                    <a:pt x="255" y="315"/>
                    <a:pt x="257" y="320"/>
                    <a:pt x="262" y="326"/>
                  </a:cubicBezTo>
                  <a:close/>
                  <a:moveTo>
                    <a:pt x="87" y="276"/>
                  </a:moveTo>
                  <a:cubicBezTo>
                    <a:pt x="85" y="244"/>
                    <a:pt x="85" y="199"/>
                    <a:pt x="102" y="169"/>
                  </a:cubicBezTo>
                  <a:cubicBezTo>
                    <a:pt x="113" y="184"/>
                    <a:pt x="126" y="196"/>
                    <a:pt x="141" y="207"/>
                  </a:cubicBezTo>
                  <a:cubicBezTo>
                    <a:pt x="150" y="214"/>
                    <a:pt x="160" y="221"/>
                    <a:pt x="171" y="228"/>
                  </a:cubicBezTo>
                  <a:cubicBezTo>
                    <a:pt x="168" y="242"/>
                    <a:pt x="138" y="237"/>
                    <a:pt x="130" y="235"/>
                  </a:cubicBezTo>
                  <a:cubicBezTo>
                    <a:pt x="127" y="235"/>
                    <a:pt x="125" y="236"/>
                    <a:pt x="125" y="239"/>
                  </a:cubicBezTo>
                  <a:cubicBezTo>
                    <a:pt x="125" y="251"/>
                    <a:pt x="125" y="263"/>
                    <a:pt x="124" y="275"/>
                  </a:cubicBezTo>
                  <a:cubicBezTo>
                    <a:pt x="124" y="288"/>
                    <a:pt x="122" y="300"/>
                    <a:pt x="110" y="309"/>
                  </a:cubicBezTo>
                  <a:cubicBezTo>
                    <a:pt x="90" y="324"/>
                    <a:pt x="87" y="282"/>
                    <a:pt x="87" y="276"/>
                  </a:cubicBezTo>
                  <a:close/>
                  <a:moveTo>
                    <a:pt x="282" y="297"/>
                  </a:moveTo>
                  <a:cubicBezTo>
                    <a:pt x="284" y="294"/>
                    <a:pt x="285" y="290"/>
                    <a:pt x="286" y="286"/>
                  </a:cubicBezTo>
                  <a:cubicBezTo>
                    <a:pt x="293" y="287"/>
                    <a:pt x="299" y="289"/>
                    <a:pt x="306" y="289"/>
                  </a:cubicBezTo>
                  <a:cubicBezTo>
                    <a:pt x="295" y="303"/>
                    <a:pt x="283" y="314"/>
                    <a:pt x="269" y="322"/>
                  </a:cubicBezTo>
                  <a:cubicBezTo>
                    <a:pt x="260" y="307"/>
                    <a:pt x="277" y="308"/>
                    <a:pt x="282" y="297"/>
                  </a:cubicBezTo>
                  <a:close/>
                  <a:moveTo>
                    <a:pt x="288" y="276"/>
                  </a:moveTo>
                  <a:cubicBezTo>
                    <a:pt x="288" y="274"/>
                    <a:pt x="288" y="272"/>
                    <a:pt x="287" y="270"/>
                  </a:cubicBezTo>
                  <a:cubicBezTo>
                    <a:pt x="281" y="226"/>
                    <a:pt x="319" y="219"/>
                    <a:pt x="342" y="193"/>
                  </a:cubicBezTo>
                  <a:cubicBezTo>
                    <a:pt x="341" y="217"/>
                    <a:pt x="334" y="241"/>
                    <a:pt x="322" y="264"/>
                  </a:cubicBezTo>
                  <a:cubicBezTo>
                    <a:pt x="319" y="270"/>
                    <a:pt x="316" y="275"/>
                    <a:pt x="312" y="280"/>
                  </a:cubicBezTo>
                  <a:cubicBezTo>
                    <a:pt x="304" y="280"/>
                    <a:pt x="296" y="278"/>
                    <a:pt x="288" y="276"/>
                  </a:cubicBezTo>
                  <a:close/>
                  <a:moveTo>
                    <a:pt x="144" y="21"/>
                  </a:moveTo>
                  <a:cubicBezTo>
                    <a:pt x="164" y="16"/>
                    <a:pt x="183" y="16"/>
                    <a:pt x="201" y="19"/>
                  </a:cubicBezTo>
                  <a:cubicBezTo>
                    <a:pt x="163" y="39"/>
                    <a:pt x="123" y="50"/>
                    <a:pt x="90" y="79"/>
                  </a:cubicBezTo>
                  <a:cubicBezTo>
                    <a:pt x="89" y="81"/>
                    <a:pt x="85" y="84"/>
                    <a:pt x="82" y="88"/>
                  </a:cubicBezTo>
                  <a:cubicBezTo>
                    <a:pt x="80" y="78"/>
                    <a:pt x="78" y="68"/>
                    <a:pt x="77" y="57"/>
                  </a:cubicBezTo>
                  <a:cubicBezTo>
                    <a:pt x="95" y="40"/>
                    <a:pt x="118" y="27"/>
                    <a:pt x="144" y="21"/>
                  </a:cubicBezTo>
                  <a:close/>
                  <a:moveTo>
                    <a:pt x="46" y="256"/>
                  </a:moveTo>
                  <a:cubicBezTo>
                    <a:pt x="24" y="213"/>
                    <a:pt x="27" y="161"/>
                    <a:pt x="41" y="116"/>
                  </a:cubicBezTo>
                  <a:cubicBezTo>
                    <a:pt x="47" y="97"/>
                    <a:pt x="56" y="81"/>
                    <a:pt x="68" y="67"/>
                  </a:cubicBezTo>
                  <a:cubicBezTo>
                    <a:pt x="67" y="101"/>
                    <a:pt x="78" y="135"/>
                    <a:pt x="98" y="163"/>
                  </a:cubicBezTo>
                  <a:cubicBezTo>
                    <a:pt x="86" y="177"/>
                    <a:pt x="83" y="195"/>
                    <a:pt x="81" y="214"/>
                  </a:cubicBezTo>
                  <a:cubicBezTo>
                    <a:pt x="78" y="237"/>
                    <a:pt x="76" y="266"/>
                    <a:pt x="80" y="289"/>
                  </a:cubicBezTo>
                  <a:cubicBezTo>
                    <a:pt x="80" y="294"/>
                    <a:pt x="81" y="299"/>
                    <a:pt x="83" y="303"/>
                  </a:cubicBezTo>
                  <a:cubicBezTo>
                    <a:pt x="68" y="291"/>
                    <a:pt x="56" y="276"/>
                    <a:pt x="46" y="256"/>
                  </a:cubicBezTo>
                  <a:close/>
                  <a:moveTo>
                    <a:pt x="87" y="334"/>
                  </a:moveTo>
                  <a:cubicBezTo>
                    <a:pt x="84" y="337"/>
                    <a:pt x="80" y="336"/>
                    <a:pt x="77" y="334"/>
                  </a:cubicBezTo>
                  <a:cubicBezTo>
                    <a:pt x="77" y="332"/>
                    <a:pt x="77" y="330"/>
                    <a:pt x="78" y="328"/>
                  </a:cubicBezTo>
                  <a:cubicBezTo>
                    <a:pt x="80" y="326"/>
                    <a:pt x="81" y="324"/>
                    <a:pt x="83" y="322"/>
                  </a:cubicBezTo>
                  <a:cubicBezTo>
                    <a:pt x="85" y="324"/>
                    <a:pt x="87" y="326"/>
                    <a:pt x="90" y="327"/>
                  </a:cubicBezTo>
                  <a:cubicBezTo>
                    <a:pt x="89" y="329"/>
                    <a:pt x="88" y="332"/>
                    <a:pt x="87" y="334"/>
                  </a:cubicBezTo>
                  <a:close/>
                  <a:moveTo>
                    <a:pt x="377" y="184"/>
                  </a:moveTo>
                  <a:cubicBezTo>
                    <a:pt x="381" y="231"/>
                    <a:pt x="364" y="278"/>
                    <a:pt x="335" y="314"/>
                  </a:cubicBezTo>
                  <a:cubicBezTo>
                    <a:pt x="270" y="396"/>
                    <a:pt x="174" y="379"/>
                    <a:pt x="91" y="339"/>
                  </a:cubicBezTo>
                  <a:cubicBezTo>
                    <a:pt x="92" y="339"/>
                    <a:pt x="92" y="339"/>
                    <a:pt x="92" y="338"/>
                  </a:cubicBezTo>
                  <a:cubicBezTo>
                    <a:pt x="93" y="337"/>
                    <a:pt x="95" y="334"/>
                    <a:pt x="96" y="331"/>
                  </a:cubicBezTo>
                  <a:cubicBezTo>
                    <a:pt x="113" y="341"/>
                    <a:pt x="132" y="347"/>
                    <a:pt x="153" y="349"/>
                  </a:cubicBezTo>
                  <a:cubicBezTo>
                    <a:pt x="154" y="349"/>
                    <a:pt x="154" y="349"/>
                    <a:pt x="154" y="349"/>
                  </a:cubicBezTo>
                  <a:cubicBezTo>
                    <a:pt x="224" y="370"/>
                    <a:pt x="293" y="339"/>
                    <a:pt x="332" y="277"/>
                  </a:cubicBezTo>
                  <a:cubicBezTo>
                    <a:pt x="372" y="213"/>
                    <a:pt x="366" y="128"/>
                    <a:pt x="319" y="69"/>
                  </a:cubicBezTo>
                  <a:cubicBezTo>
                    <a:pt x="318" y="68"/>
                    <a:pt x="317" y="67"/>
                    <a:pt x="316" y="67"/>
                  </a:cubicBezTo>
                  <a:cubicBezTo>
                    <a:pt x="317" y="66"/>
                    <a:pt x="319" y="64"/>
                    <a:pt x="320" y="63"/>
                  </a:cubicBezTo>
                  <a:cubicBezTo>
                    <a:pt x="350" y="100"/>
                    <a:pt x="372" y="135"/>
                    <a:pt x="377" y="184"/>
                  </a:cubicBezTo>
                  <a:close/>
                  <a:moveTo>
                    <a:pt x="141" y="495"/>
                  </a:moveTo>
                  <a:cubicBezTo>
                    <a:pt x="128" y="492"/>
                    <a:pt x="112" y="485"/>
                    <a:pt x="121" y="469"/>
                  </a:cubicBezTo>
                  <a:cubicBezTo>
                    <a:pt x="121" y="468"/>
                    <a:pt x="122" y="468"/>
                    <a:pt x="122" y="467"/>
                  </a:cubicBezTo>
                  <a:cubicBezTo>
                    <a:pt x="151" y="486"/>
                    <a:pt x="189" y="479"/>
                    <a:pt x="220" y="467"/>
                  </a:cubicBezTo>
                  <a:cubicBezTo>
                    <a:pt x="220" y="467"/>
                    <a:pt x="220" y="467"/>
                    <a:pt x="220" y="467"/>
                  </a:cubicBezTo>
                  <a:cubicBezTo>
                    <a:pt x="221" y="499"/>
                    <a:pt x="162" y="501"/>
                    <a:pt x="141" y="495"/>
                  </a:cubicBezTo>
                  <a:close/>
                  <a:moveTo>
                    <a:pt x="217" y="455"/>
                  </a:moveTo>
                  <a:cubicBezTo>
                    <a:pt x="188" y="466"/>
                    <a:pt x="155" y="475"/>
                    <a:pt x="127" y="461"/>
                  </a:cubicBezTo>
                  <a:cubicBezTo>
                    <a:pt x="132" y="455"/>
                    <a:pt x="137" y="449"/>
                    <a:pt x="142" y="443"/>
                  </a:cubicBezTo>
                  <a:cubicBezTo>
                    <a:pt x="151" y="432"/>
                    <a:pt x="160" y="420"/>
                    <a:pt x="160" y="406"/>
                  </a:cubicBezTo>
                  <a:cubicBezTo>
                    <a:pt x="166" y="407"/>
                    <a:pt x="171" y="407"/>
                    <a:pt x="176" y="408"/>
                  </a:cubicBezTo>
                  <a:cubicBezTo>
                    <a:pt x="178" y="431"/>
                    <a:pt x="207" y="438"/>
                    <a:pt x="217" y="45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3365501" y="293687"/>
              <a:ext cx="93663" cy="150813"/>
            </a:xfrm>
            <a:custGeom>
              <a:avLst/>
              <a:gdLst>
                <a:gd name="T0" fmla="*/ 30 w 40"/>
                <a:gd name="T1" fmla="*/ 2 h 65"/>
                <a:gd name="T2" fmla="*/ 26 w 40"/>
                <a:gd name="T3" fmla="*/ 4 h 65"/>
                <a:gd name="T4" fmla="*/ 31 w 40"/>
                <a:gd name="T5" fmla="*/ 32 h 65"/>
                <a:gd name="T6" fmla="*/ 15 w 40"/>
                <a:gd name="T7" fmla="*/ 54 h 65"/>
                <a:gd name="T8" fmla="*/ 22 w 40"/>
                <a:gd name="T9" fmla="*/ 16 h 65"/>
                <a:gd name="T10" fmla="*/ 16 w 40"/>
                <a:gd name="T11" fmla="*/ 10 h 65"/>
                <a:gd name="T12" fmla="*/ 6 w 40"/>
                <a:gd name="T13" fmla="*/ 61 h 65"/>
                <a:gd name="T14" fmla="*/ 11 w 40"/>
                <a:gd name="T15" fmla="*/ 65 h 65"/>
                <a:gd name="T16" fmla="*/ 36 w 40"/>
                <a:gd name="T17" fmla="*/ 42 h 65"/>
                <a:gd name="T18" fmla="*/ 30 w 40"/>
                <a:gd name="T19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65">
                  <a:moveTo>
                    <a:pt x="30" y="2"/>
                  </a:moveTo>
                  <a:cubicBezTo>
                    <a:pt x="28" y="0"/>
                    <a:pt x="25" y="2"/>
                    <a:pt x="26" y="4"/>
                  </a:cubicBezTo>
                  <a:cubicBezTo>
                    <a:pt x="28" y="14"/>
                    <a:pt x="32" y="21"/>
                    <a:pt x="31" y="32"/>
                  </a:cubicBezTo>
                  <a:cubicBezTo>
                    <a:pt x="31" y="42"/>
                    <a:pt x="25" y="52"/>
                    <a:pt x="15" y="54"/>
                  </a:cubicBezTo>
                  <a:cubicBezTo>
                    <a:pt x="13" y="41"/>
                    <a:pt x="15" y="27"/>
                    <a:pt x="22" y="16"/>
                  </a:cubicBezTo>
                  <a:cubicBezTo>
                    <a:pt x="25" y="11"/>
                    <a:pt x="19" y="6"/>
                    <a:pt x="16" y="10"/>
                  </a:cubicBezTo>
                  <a:cubicBezTo>
                    <a:pt x="4" y="24"/>
                    <a:pt x="0" y="44"/>
                    <a:pt x="6" y="61"/>
                  </a:cubicBezTo>
                  <a:cubicBezTo>
                    <a:pt x="7" y="63"/>
                    <a:pt x="9" y="65"/>
                    <a:pt x="11" y="65"/>
                  </a:cubicBezTo>
                  <a:cubicBezTo>
                    <a:pt x="24" y="63"/>
                    <a:pt x="33" y="54"/>
                    <a:pt x="36" y="42"/>
                  </a:cubicBezTo>
                  <a:cubicBezTo>
                    <a:pt x="40" y="31"/>
                    <a:pt x="40" y="10"/>
                    <a:pt x="30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3422651" y="1323975"/>
              <a:ext cx="60325" cy="14288"/>
            </a:xfrm>
            <a:custGeom>
              <a:avLst/>
              <a:gdLst>
                <a:gd name="T0" fmla="*/ 24 w 26"/>
                <a:gd name="T1" fmla="*/ 0 h 6"/>
                <a:gd name="T2" fmla="*/ 2 w 26"/>
                <a:gd name="T3" fmla="*/ 3 h 6"/>
                <a:gd name="T4" fmla="*/ 2 w 26"/>
                <a:gd name="T5" fmla="*/ 6 h 6"/>
                <a:gd name="T6" fmla="*/ 25 w 26"/>
                <a:gd name="T7" fmla="*/ 3 h 6"/>
                <a:gd name="T8" fmla="*/ 24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24" y="0"/>
                  </a:moveTo>
                  <a:cubicBezTo>
                    <a:pt x="17" y="3"/>
                    <a:pt x="9" y="3"/>
                    <a:pt x="2" y="3"/>
                  </a:cubicBezTo>
                  <a:cubicBezTo>
                    <a:pt x="0" y="3"/>
                    <a:pt x="0" y="6"/>
                    <a:pt x="2" y="6"/>
                  </a:cubicBezTo>
                  <a:cubicBezTo>
                    <a:pt x="10" y="6"/>
                    <a:pt x="18" y="6"/>
                    <a:pt x="25" y="3"/>
                  </a:cubicBezTo>
                  <a:cubicBezTo>
                    <a:pt x="26" y="2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3996681" y="1404992"/>
            <a:ext cx="71336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</a:rPr>
              <a:t>溶液</a:t>
            </a:r>
            <a:r>
              <a:rPr lang="zh-CN" altLang="en-US" sz="3600" b="1" dirty="0">
                <a:solidFill>
                  <a:srgbClr val="FF0000"/>
                </a:solidFill>
              </a:rPr>
              <a:t>配制</a:t>
            </a:r>
            <a:r>
              <a:rPr lang="zh-CN" altLang="en-US" sz="3600" b="1" dirty="0">
                <a:solidFill>
                  <a:srgbClr val="FFFF00"/>
                </a:solidFill>
              </a:rPr>
              <a:t>：将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原料调整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配比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混合，</a:t>
            </a:r>
            <a:endParaRPr lang="en-US" altLang="zh-CN" sz="3600" b="1" dirty="0">
              <a:solidFill>
                <a:srgbClr val="FFFF00"/>
              </a:solidFill>
            </a:endParaRPr>
          </a:p>
          <a:p>
            <a:r>
              <a:rPr lang="zh-CN" altLang="en-US" sz="3600" b="1" dirty="0">
                <a:solidFill>
                  <a:srgbClr val="FF0000"/>
                </a:solidFill>
              </a:rPr>
              <a:t>制得</a:t>
            </a:r>
            <a:r>
              <a:rPr lang="zh-CN" altLang="en-US" sz="3600" b="1" dirty="0">
                <a:solidFill>
                  <a:srgbClr val="FFFF00"/>
                </a:solidFill>
              </a:rPr>
              <a:t>实验所需浓度的溶液。</a:t>
            </a:r>
          </a:p>
        </p:txBody>
      </p:sp>
      <p:grpSp>
        <p:nvGrpSpPr>
          <p:cNvPr id="15" name="组合 49"/>
          <p:cNvGrpSpPr/>
          <p:nvPr/>
        </p:nvGrpSpPr>
        <p:grpSpPr>
          <a:xfrm>
            <a:off x="9112738" y="3447271"/>
            <a:ext cx="2037292" cy="3214376"/>
            <a:chOff x="1276039" y="2090057"/>
            <a:chExt cx="2689625" cy="5307823"/>
          </a:xfrm>
        </p:grpSpPr>
        <p:sp>
          <p:nvSpPr>
            <p:cNvPr id="1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725757" y="2366461"/>
              <a:ext cx="1790187" cy="50314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溶质、</a:t>
              </a:r>
              <a:endParaRPr lang="en-US" altLang="zh-CN" sz="40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4000" b="1" dirty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水</a:t>
              </a:r>
              <a:endParaRPr lang="en-US" altLang="zh-CN" sz="40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en-US" altLang="zh-CN" sz="28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zh-CN" altLang="en-US" sz="2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5" name="右箭头 24"/>
          <p:cNvSpPr/>
          <p:nvPr/>
        </p:nvSpPr>
        <p:spPr>
          <a:xfrm>
            <a:off x="6058671" y="4191340"/>
            <a:ext cx="2712480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6498634" y="3660619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调整配比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28" name="组合 49"/>
          <p:cNvGrpSpPr/>
          <p:nvPr/>
        </p:nvGrpSpPr>
        <p:grpSpPr>
          <a:xfrm>
            <a:off x="3700847" y="3428203"/>
            <a:ext cx="2037292" cy="2329281"/>
            <a:chOff x="1276039" y="2090057"/>
            <a:chExt cx="2689625" cy="3846286"/>
          </a:xfrm>
        </p:grpSpPr>
        <p:sp>
          <p:nvSpPr>
            <p:cNvPr id="29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779015" y="2143748"/>
              <a:ext cx="1790187" cy="2998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溶质、</a:t>
              </a:r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水、</a:t>
              </a:r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一定</a:t>
              </a:r>
              <a:r>
                <a:rPr lang="zh-CN" altLang="en-US" sz="2800" b="1" dirty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浓度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溶液</a:t>
              </a:r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674691" y="4619307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溶质不发生化学变化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039834" y="2779007"/>
            <a:ext cx="7047876" cy="662821"/>
            <a:chOff x="4039834" y="2779007"/>
            <a:chExt cx="7047876" cy="662821"/>
          </a:xfrm>
        </p:grpSpPr>
        <p:sp>
          <p:nvSpPr>
            <p:cNvPr id="33" name="TextBox 32"/>
            <p:cNvSpPr txBox="1"/>
            <p:nvPr/>
          </p:nvSpPr>
          <p:spPr>
            <a:xfrm>
              <a:off x="4039834" y="2779007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00"/>
                  </a:solidFill>
                </a:rPr>
                <a:t>原料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49973" y="2795497"/>
              <a:ext cx="20377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00"/>
                  </a:solidFill>
                </a:rPr>
                <a:t>所得溶液</a:t>
              </a:r>
            </a:p>
          </p:txBody>
        </p:sp>
      </p:grpSp>
      <p:sp>
        <p:nvSpPr>
          <p:cNvPr id="36" name="椭圆 35"/>
          <p:cNvSpPr/>
          <p:nvPr/>
        </p:nvSpPr>
        <p:spPr>
          <a:xfrm>
            <a:off x="6498634" y="3660619"/>
            <a:ext cx="1895763" cy="627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5699537" y="2790963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改变溶质、溶剂质量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上箭头 37"/>
          <p:cNvSpPr/>
          <p:nvPr/>
        </p:nvSpPr>
        <p:spPr>
          <a:xfrm flipH="1">
            <a:off x="7301752" y="3240741"/>
            <a:ext cx="322729" cy="37391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31" grpId="0"/>
      <p:bldP spid="36" grpId="0" animBg="1"/>
      <p:bldP spid="37" grpId="0"/>
      <p:bldP spid="3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051726" y="1566466"/>
            <a:ext cx="1078628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/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2010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天津）将铁粉和铜粉的混合物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7g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加入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到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盛有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58.1g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稀盐酸的烧杯中，恰好完全反应。此时烧杯内各物质的总质量为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64.9g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试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计算：（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）原混合物中铁粉的质量分数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）反应后所得溶液中溶质的质量分数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；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/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）配制上述所用稀盐酸需要质量分数为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38%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的浓盐酸（密度为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1.19g/cm</a:t>
            </a:r>
            <a:r>
              <a:rPr lang="en-US" altLang="zh-CN" sz="24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）的体积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。（计算结果精确到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0.1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）</a:t>
            </a:r>
            <a:endParaRPr kumimoji="0" lang="zh-CN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170" y="1190163"/>
            <a:ext cx="621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Fe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3739" y="114641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Cu 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8460" y="2249110"/>
            <a:ext cx="8338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err="1" smtClean="0">
                <a:solidFill>
                  <a:srgbClr val="FFFF00"/>
                </a:solidFill>
              </a:rPr>
              <a:t>HCl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608614" y="4772182"/>
            <a:ext cx="1062318" cy="741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33682" y="4898697"/>
            <a:ext cx="141118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715137" y="425236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0405" y="4449016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所得溶液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74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49"/>
          <p:cNvGrpSpPr/>
          <p:nvPr/>
        </p:nvGrpSpPr>
        <p:grpSpPr>
          <a:xfrm>
            <a:off x="7595064" y="1639922"/>
            <a:ext cx="3377736" cy="2329281"/>
            <a:chOff x="1276039" y="2090057"/>
            <a:chExt cx="2689625" cy="3846286"/>
          </a:xfrm>
        </p:grpSpPr>
        <p:sp>
          <p:nvSpPr>
            <p:cNvPr id="16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725757" y="2366461"/>
              <a:ext cx="1790187" cy="2998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en-US" altLang="zh-CN" sz="28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endParaRPr lang="zh-CN" altLang="en-US" sz="2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5" name="右箭头 24"/>
          <p:cNvSpPr/>
          <p:nvPr/>
        </p:nvSpPr>
        <p:spPr>
          <a:xfrm>
            <a:off x="4445023" y="2381334"/>
            <a:ext cx="2712480" cy="374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49"/>
          <p:cNvGrpSpPr/>
          <p:nvPr/>
        </p:nvGrpSpPr>
        <p:grpSpPr>
          <a:xfrm>
            <a:off x="726141" y="1628256"/>
            <a:ext cx="3355692" cy="2329281"/>
            <a:chOff x="1276039" y="2090057"/>
            <a:chExt cx="2689625" cy="3846286"/>
          </a:xfrm>
        </p:grpSpPr>
        <p:sp>
          <p:nvSpPr>
            <p:cNvPr id="29" name="矩形: 圆角 5"/>
            <p:cNvSpPr/>
            <p:nvPr/>
          </p:nvSpPr>
          <p:spPr>
            <a:xfrm>
              <a:off x="1276039" y="2090057"/>
              <a:ext cx="2689625" cy="3846286"/>
            </a:xfrm>
            <a:prstGeom prst="roundRect">
              <a:avLst>
                <a:gd name="adj" fmla="val 14482"/>
              </a:avLst>
            </a:prstGeom>
            <a:noFill/>
            <a:ln w="571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307924" y="3082063"/>
              <a:ext cx="1790187" cy="1575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38%</a:t>
              </a:r>
              <a:r>
                <a:rPr lang="zh-CN" altLang="en-US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浓盐酸</a:t>
              </a:r>
              <a:endPara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endParaRPr>
            </a:p>
            <a:p>
              <a:r>
                <a:rPr lang="en-US" altLang="zh-CN" sz="2800" b="1" dirty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 </a:t>
              </a:r>
              <a:r>
                <a:rPr lang="en-US" altLang="zh-CN" sz="2800" b="1" dirty="0" smtClean="0">
                  <a:solidFill>
                    <a:srgbClr val="FFFF00"/>
                  </a:solidFill>
                  <a:latin typeface="宋体" pitchFamily="2" charset="-122"/>
                  <a:ea typeface="宋体" pitchFamily="2" charset="-122"/>
                </a:rPr>
                <a:t>   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37914" y="977101"/>
            <a:ext cx="8326697" cy="662821"/>
            <a:chOff x="4039834" y="2779007"/>
            <a:chExt cx="6745271" cy="662821"/>
          </a:xfrm>
        </p:grpSpPr>
        <p:sp>
          <p:nvSpPr>
            <p:cNvPr id="33" name="TextBox 32"/>
            <p:cNvSpPr txBox="1"/>
            <p:nvPr/>
          </p:nvSpPr>
          <p:spPr>
            <a:xfrm>
              <a:off x="4039834" y="2779007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00"/>
                  </a:solidFill>
                </a:rPr>
                <a:t>原料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49973" y="2795497"/>
              <a:ext cx="1735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FF00"/>
                  </a:solidFill>
                </a:rPr>
                <a:t> 所得</a:t>
              </a:r>
              <a:r>
                <a:rPr lang="zh-CN" altLang="en-US" sz="3600" b="1" dirty="0">
                  <a:solidFill>
                    <a:srgbClr val="FFFF00"/>
                  </a:solidFill>
                </a:rPr>
                <a:t>溶液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7587877" y="2091657"/>
            <a:ext cx="135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rPr>
              <a:t>58.1g</a:t>
            </a:r>
            <a:r>
              <a:rPr lang="zh-CN" altLang="en-US" sz="28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</a:rPr>
              <a:t>稀盐酸</a:t>
            </a:r>
            <a:endParaRPr lang="en-US" altLang="zh-CN" sz="2800" b="1" dirty="0" smtClean="0">
              <a:solidFill>
                <a:srgbClr val="FFFF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8741510" y="213878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8755178" y="1858114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46920" y="2751997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水</a:t>
            </a:r>
          </a:p>
        </p:txBody>
      </p:sp>
      <p:sp>
        <p:nvSpPr>
          <p:cNvPr id="41" name="左大括号 40"/>
          <p:cNvSpPr/>
          <p:nvPr/>
        </p:nvSpPr>
        <p:spPr>
          <a:xfrm>
            <a:off x="2584480" y="2091657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2719392" y="190016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19391" y="2667257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9796" y="190016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稀释</a:t>
            </a:r>
          </a:p>
        </p:txBody>
      </p:sp>
      <p:sp>
        <p:nvSpPr>
          <p:cNvPr id="21" name="上弧形箭头 20"/>
          <p:cNvSpPr/>
          <p:nvPr/>
        </p:nvSpPr>
        <p:spPr>
          <a:xfrm>
            <a:off x="2323775" y="578224"/>
            <a:ext cx="6569869" cy="295835"/>
          </a:xfrm>
          <a:prstGeom prst="curvedDownArrow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81833" y="573386"/>
            <a:ext cx="2593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溶质质量不变   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5551" y="4554628"/>
            <a:ext cx="4655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浓盐酸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38</a:t>
            </a:r>
            <a:r>
              <a:rPr lang="en-US" altLang="zh-CN" sz="2800" b="1" dirty="0">
                <a:solidFill>
                  <a:srgbClr val="FFFF00"/>
                </a:solidFill>
              </a:rPr>
              <a:t>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7977" y="4531120"/>
            <a:ext cx="2619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7.3g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84234" y="4579349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/>
                <a:ea typeface="黑体"/>
              </a:rPr>
              <a:t>〓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24459" y="5227788"/>
            <a:ext cx="3663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浓盐酸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=7.3g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38</a:t>
            </a:r>
            <a:r>
              <a:rPr lang="en-US" altLang="zh-CN" sz="2800" b="1" dirty="0">
                <a:solidFill>
                  <a:srgbClr val="FFFF00"/>
                </a:solidFill>
              </a:rPr>
              <a:t>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69077" y="4031408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/>
                <a:ea typeface="黑体"/>
              </a:rPr>
              <a:t>溶质的质量分数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677791" y="1786262"/>
            <a:ext cx="1179070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582865" y="1807310"/>
            <a:ext cx="1179070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1234745" y="272259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03041" y="189108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加水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96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1" grpId="0" animBg="1"/>
      <p:bldP spid="45" grpId="0"/>
      <p:bldP spid="23" grpId="0"/>
      <p:bldP spid="24" grpId="0"/>
      <p:bldP spid="26" grpId="0"/>
      <p:bldP spid="36" grpId="0"/>
      <p:bldP spid="37" grpId="0"/>
      <p:bldP spid="31" grpId="0" animBg="1"/>
      <p:bldP spid="38" grpId="0" animBg="1"/>
      <p:bldP spid="46" grpId="0"/>
      <p:bldP spid="4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859" y="449704"/>
            <a:ext cx="7929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解：设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479" y="1128027"/>
            <a:ext cx="7929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Fe+2HCl=FeCl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+H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6172202" y="1280701"/>
            <a:ext cx="13447" cy="54809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33364" y="365211"/>
            <a:ext cx="30480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417" y="365210"/>
            <a:ext cx="32447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>
                <a:solidFill>
                  <a:schemeClr val="bg1"/>
                </a:solidFill>
              </a:rPr>
              <a:t>H</a:t>
            </a:r>
            <a:r>
              <a:rPr lang="en-US" altLang="zh-CN" sz="3200" b="1" dirty="0" err="1" smtClean="0">
                <a:solidFill>
                  <a:schemeClr val="bg1"/>
                </a:solidFill>
              </a:rPr>
              <a:t>Cl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2182" y="371162"/>
            <a:ext cx="3575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FeCl</a:t>
            </a:r>
            <a:r>
              <a:rPr lang="en-US" altLang="zh-CN" b="1" dirty="0" smtClean="0">
                <a:solidFill>
                  <a:schemeClr val="bg1"/>
                </a:solidFill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的质量为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，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6413" y="2245661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745" y="2182906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y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6576" y="220532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94512" y="1262362"/>
            <a:ext cx="539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m(H</a:t>
            </a:r>
            <a:r>
              <a:rPr lang="en-US" altLang="zh-CN" b="1" dirty="0" smtClean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)=7g+58.1g-64.9g=0.2g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473" y="2299448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0.2g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6412" y="1840468"/>
            <a:ext cx="4625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56         73           127          2</a:t>
            </a:r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35469" y="3452911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438855" y="3426017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55037" y="3399123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214422" y="3371363"/>
            <a:ext cx="384122" cy="116541"/>
            <a:chOff x="5214422" y="3371363"/>
            <a:chExt cx="384122" cy="116541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/>
        </p:nvCxnSpPr>
        <p:spPr>
          <a:xfrm>
            <a:off x="7007720" y="2889634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66576" y="3399123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53625" y="3537810"/>
            <a:ext cx="38412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40032" y="2916528"/>
            <a:ext cx="6925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27812" y="2764319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y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01218" y="329131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0588" y="3243205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z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06427" y="2827333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1557" y="293418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56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0765" y="3282349"/>
            <a:ext cx="4443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</a:rPr>
              <a:t>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69234" y="2974761"/>
            <a:ext cx="692552" cy="584775"/>
            <a:chOff x="3169234" y="2974761"/>
            <a:chExt cx="692552" cy="58477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169234" y="3439464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214532" y="297476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2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066081" y="3376996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0.2g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84407" y="28350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127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2814" y="282899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7012" y="244099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73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83295" y="2825384"/>
            <a:ext cx="384122" cy="116541"/>
            <a:chOff x="5214422" y="3371363"/>
            <a:chExt cx="384122" cy="116541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14422" y="3371363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4422" y="3487904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8334600" y="243783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2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04184" y="3749562"/>
            <a:ext cx="1705933" cy="769441"/>
            <a:chOff x="2104184" y="4317103"/>
            <a:chExt cx="1705933" cy="769441"/>
          </a:xfrm>
        </p:grpSpPr>
        <p:sp>
          <p:nvSpPr>
            <p:cNvPr id="48" name="TextBox 47"/>
            <p:cNvSpPr txBox="1"/>
            <p:nvPr/>
          </p:nvSpPr>
          <p:spPr>
            <a:xfrm>
              <a:off x="2104184" y="4317103"/>
              <a:ext cx="44435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x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5.6g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62145" y="3814532"/>
            <a:ext cx="1888675" cy="769441"/>
            <a:chOff x="2104184" y="4317103"/>
            <a:chExt cx="1888675" cy="769441"/>
          </a:xfrm>
        </p:grpSpPr>
        <p:sp>
          <p:nvSpPr>
            <p:cNvPr id="53" name="TextBox 52"/>
            <p:cNvSpPr txBox="1"/>
            <p:nvPr/>
          </p:nvSpPr>
          <p:spPr>
            <a:xfrm>
              <a:off x="2104184" y="4317103"/>
              <a:ext cx="4090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z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12.7g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31596" y="3153358"/>
            <a:ext cx="1705933" cy="769441"/>
            <a:chOff x="2104184" y="4317103"/>
            <a:chExt cx="1705933" cy="769441"/>
          </a:xfrm>
        </p:grpSpPr>
        <p:sp>
          <p:nvSpPr>
            <p:cNvPr id="58" name="TextBox 57"/>
            <p:cNvSpPr txBox="1"/>
            <p:nvPr/>
          </p:nvSpPr>
          <p:spPr>
            <a:xfrm>
              <a:off x="2104184" y="4317103"/>
              <a:ext cx="452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FF0000"/>
                  </a:solidFill>
                </a:rPr>
                <a:t>y</a:t>
              </a:r>
              <a:endParaRPr lang="zh-CN" altLang="en-US" sz="4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</a:rPr>
                <a:t>7.3g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06995" y="4519003"/>
            <a:ext cx="620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(1)   Fe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=5.6g/7g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=80%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-15300" y="4958867"/>
            <a:ext cx="7042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     (2)   m(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)=5.6g+58.1g—0.2g=63.5g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99319" y="5440579"/>
            <a:ext cx="500784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FeCl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2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的质量分数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=12.7g/63.5g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/>
                <a:ea typeface="黑体"/>
              </a:rPr>
              <a:t>ⅹ100%</a:t>
            </a:r>
          </a:p>
          <a:p>
            <a:r>
              <a:rPr lang="en-US" altLang="zh-CN" sz="2800" b="1" dirty="0">
                <a:solidFill>
                  <a:srgbClr val="FF0000"/>
                </a:solidFill>
                <a:latin typeface="黑体"/>
                <a:ea typeface="黑体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/>
                <a:ea typeface="黑体"/>
              </a:rPr>
              <a:t>   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=20%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353996" y="3989764"/>
            <a:ext cx="4070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(3</a:t>
            </a:r>
            <a:r>
              <a:rPr lang="en-US" altLang="zh-CN" sz="2800" b="1" dirty="0">
                <a:solidFill>
                  <a:schemeClr val="bg1"/>
                </a:solidFill>
              </a:rPr>
              <a:t>) m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</a:rPr>
              <a:t>浓盐酸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)=7.3g</a:t>
            </a:r>
            <a:r>
              <a:rPr lang="en-US" altLang="zh-CN" sz="2800" b="1" dirty="0" smtClean="0">
                <a:solidFill>
                  <a:schemeClr val="bg1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38%</a:t>
            </a:r>
            <a:endParaRPr lang="en-US" altLang="zh-CN" sz="2800" b="1" dirty="0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27858" y="4502869"/>
            <a:ext cx="53664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</a:rPr>
              <a:t>V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</a:rPr>
              <a:t>浓盐酸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)=7.3g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38%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1.19g/mL</a:t>
            </a:r>
          </a:p>
          <a:p>
            <a:r>
              <a:rPr lang="en-US" altLang="zh-CN" sz="2800" b="1" dirty="0">
                <a:solidFill>
                  <a:srgbClr val="FFFF00"/>
                </a:solidFill>
                <a:latin typeface="黑体"/>
                <a:ea typeface="黑体"/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       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=16.1mL</a:t>
            </a: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524908" y="5573987"/>
            <a:ext cx="6371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粉的质量分数为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，所得溶液溶质的质量分数为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，所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浓盐酸体积为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16.1mL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527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6" grpId="0"/>
      <p:bldP spid="6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2371" y="477182"/>
            <a:ext cx="10515600" cy="4351338"/>
          </a:xfrm>
        </p:spPr>
        <p:txBody>
          <a:bodyPr/>
          <a:lstStyle/>
          <a:p>
            <a:pPr>
              <a:buNone/>
            </a:pPr>
            <a:endParaRPr lang="zh-CN" altLang="en-US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127" y="1353695"/>
            <a:ext cx="8012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第一步：从所得溶液入手，找出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所得溶质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5566" y="1938470"/>
            <a:ext cx="1107996" cy="1608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</a:rPr>
              <a:t>有序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644" y="420078"/>
            <a:ext cx="4138031" cy="923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66558" y="79388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溶液配制计算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83562" y="2369790"/>
            <a:ext cx="10450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第二步：从原料和配制过程中找出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溶质的来源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，加在一起；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83838" y="3573550"/>
            <a:ext cx="84497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第三步：溶质来源总和与所得溶质建立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等式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en-US" altLang="zh-CN" sz="3200" b="1" dirty="0">
                <a:solidFill>
                  <a:schemeClr val="bg1"/>
                </a:solidFill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                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过程中可依据题意设未知量并求解。</a:t>
            </a:r>
            <a:endParaRPr lang="en-US" altLang="zh-CN" sz="32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3150" y="978538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计算出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1043" y="5409595"/>
            <a:ext cx="37176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+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400" b="1" dirty="0">
                <a:solidFill>
                  <a:srgbClr val="FFFF00"/>
                </a:solidFill>
              </a:rPr>
              <a:t>2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+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……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endParaRPr lang="en-US" altLang="zh-CN" sz="3200" b="1" dirty="0" smtClean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78466" y="5414095"/>
            <a:ext cx="3946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/>
                <a:ea typeface="黑体"/>
              </a:rPr>
              <a:t>所得浓度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1305" y="420375"/>
            <a:ext cx="5383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400" b="1" dirty="0">
                <a:solidFill>
                  <a:srgbClr val="FFFF00"/>
                </a:solidFill>
              </a:rPr>
              <a:t>= m(</a:t>
            </a:r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</a:t>
            </a:r>
            <a:r>
              <a:rPr lang="zh-CN" altLang="en-US" sz="2400" b="1" dirty="0">
                <a:solidFill>
                  <a:srgbClr val="FFFF00"/>
                </a:solidFill>
              </a:rPr>
              <a:t>液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 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zh-CN" altLang="en-US" sz="2400" b="1" dirty="0" smtClean="0">
                <a:solidFill>
                  <a:srgbClr val="FFFF00"/>
                </a:solidFill>
                <a:latin typeface="黑体"/>
                <a:ea typeface="黑体"/>
              </a:rPr>
              <a:t>所得浓度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21515" y="2962564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溶质未发生化学变化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933587" y="2369790"/>
            <a:ext cx="62235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74734" y="4649722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溶质来源总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09192" y="4629266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=m(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5" name="上箭头 4"/>
          <p:cNvSpPr/>
          <p:nvPr/>
        </p:nvSpPr>
        <p:spPr>
          <a:xfrm>
            <a:off x="4970425" y="5111387"/>
            <a:ext cx="438767" cy="3231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上箭头 19"/>
          <p:cNvSpPr/>
          <p:nvPr/>
        </p:nvSpPr>
        <p:spPr>
          <a:xfrm>
            <a:off x="6078466" y="5090931"/>
            <a:ext cx="438767" cy="3231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21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8" grpId="0"/>
      <p:bldP spid="49" grpId="0"/>
      <p:bldP spid="4" grpId="0"/>
      <p:bldP spid="11" grpId="0"/>
      <p:bldP spid="13" grpId="0"/>
      <p:bldP spid="14" grpId="0"/>
      <p:bldP spid="15" grpId="0"/>
      <p:bldP spid="16" grpId="0" animBg="1"/>
      <p:bldP spid="17" grpId="0"/>
      <p:bldP spid="18" grpId="0"/>
      <p:bldP spid="5" grpId="0" animBg="1"/>
      <p:bldP spid="2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581567"/>
            <a:ext cx="107862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2019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在实验室中，配制溶质质量分数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为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氯化钠溶液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，需要氯化钠固体的质量是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将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的氯化钠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溶液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配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成含氯化钠为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0.9%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的溶液，得到氯化钠溶液的质量是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697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581567"/>
            <a:ext cx="107862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2019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在实验室中，配制溶质质量分数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为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氯化钠溶液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，需要氯化钠固体的质量是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将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的氯化钠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溶液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配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成含氯化钠为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0.9%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的溶液，得到氯化钠溶液的质量是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</a:p>
        </p:txBody>
      </p:sp>
      <p:sp>
        <p:nvSpPr>
          <p:cNvPr id="10" name="椭圆 9"/>
          <p:cNvSpPr/>
          <p:nvPr/>
        </p:nvSpPr>
        <p:spPr>
          <a:xfrm>
            <a:off x="1538876" y="2673606"/>
            <a:ext cx="440472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79023" y="2684234"/>
            <a:ext cx="247425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683689" y="197892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22369" y="2027275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所得溶液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474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915891" y="2920246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99662" y="1912890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(x)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66678"/>
            <a:ext cx="26148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39228" y="3438388"/>
            <a:ext cx="1632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黑体"/>
                <a:ea typeface="黑体"/>
              </a:rPr>
              <a:t>45gⅹ10%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63831" y="1970623"/>
            <a:ext cx="20425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 水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633675" y="2944894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</a:t>
            </a:r>
            <a:r>
              <a:rPr lang="zh-CN" altLang="en-US" sz="2800" b="1" dirty="0">
                <a:solidFill>
                  <a:srgbClr val="FFFF00"/>
                </a:solidFill>
              </a:rPr>
              <a:t>来源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27051" y="3346055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x</a:t>
            </a:r>
            <a:endParaRPr lang="en-US" altLang="zh-CN" sz="4000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69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37" grpId="0"/>
      <p:bldP spid="38" grpId="0" animBg="1"/>
      <p:bldP spid="46" grpId="0"/>
      <p:bldP spid="4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915891" y="2920246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99662" y="1912890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(x)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66678"/>
            <a:ext cx="26148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63831" y="1970623"/>
            <a:ext cx="20425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 水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633675" y="2944894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</a:t>
            </a:r>
            <a:r>
              <a:rPr lang="zh-CN" altLang="en-US" sz="2800" b="1" dirty="0">
                <a:solidFill>
                  <a:srgbClr val="FFFF00"/>
                </a:solidFill>
              </a:rPr>
              <a:t>来源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25744" y="3721986"/>
            <a:ext cx="2499528" cy="707886"/>
            <a:chOff x="3725744" y="3721986"/>
            <a:chExt cx="2499528" cy="707886"/>
          </a:xfrm>
        </p:grpSpPr>
        <p:sp>
          <p:nvSpPr>
            <p:cNvPr id="48" name="TextBox 47"/>
            <p:cNvSpPr txBox="1"/>
            <p:nvPr/>
          </p:nvSpPr>
          <p:spPr>
            <a:xfrm>
              <a:off x="3725744" y="3721986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F0000"/>
                  </a:solidFill>
                </a:rPr>
                <a:t>x</a:t>
              </a:r>
              <a:endParaRPr lang="en-US" altLang="zh-CN" sz="40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93094" y="38415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黑体"/>
                  <a:ea typeface="黑体"/>
                </a:rPr>
                <a:t>45gⅹ10%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47752" y="3856758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/>
                  <a:ea typeface="黑体"/>
                </a:rPr>
                <a:t>〓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8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581567"/>
            <a:ext cx="107862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2019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在实验室中，配制溶质质量分数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为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氯化钠溶液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，需要氯化钠固体的质量是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将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的氯化钠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溶液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配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成含氯化钠为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0.9%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的溶液，得到氯化钠溶液的质量是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2994" y="3443941"/>
            <a:ext cx="805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1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581567"/>
            <a:ext cx="107862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2019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在实验室中，配制溶质质量分数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为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氯化钠溶液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，需要氯化钠固体的质量是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将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45g10%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的氯化钠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溶液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配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成含氯化钠为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0.9%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的溶液，得到氯化钠溶液的质量是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2994" y="3443941"/>
            <a:ext cx="805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311485" y="3481923"/>
            <a:ext cx="357654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53044" y="3481922"/>
            <a:ext cx="4055363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825124" y="295882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80890" y="2924759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所得溶液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944651" y="3130599"/>
            <a:ext cx="17267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71406" y="195891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8098" y="2014139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浓度：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750" y="165018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加水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84067" y="3607653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ⅹ10%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812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37" grpId="0"/>
      <p:bldP spid="38" grpId="0" animBg="1"/>
      <p:bldP spid="46" grpId="0"/>
      <p:bldP spid="11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621922" y="3605378"/>
            <a:ext cx="1072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71406" y="195891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97746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浓度：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750" y="165018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加水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0668" y="3624940"/>
            <a:ext cx="207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ⅹ10% 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446" y="3060320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6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581567"/>
            <a:ext cx="107862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2019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在实验室中，配制溶质质量分数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为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10%</a:t>
            </a:r>
            <a:r>
              <a:rPr lang="zh-CN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氯化钠溶液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，需要氯化钠固体的质量是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将</a:t>
            </a:r>
            <a:r>
              <a:rPr lang="en-US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45g10%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的氯化钠</a:t>
            </a:r>
            <a:r>
              <a:rPr lang="zh-CN" altLang="en-US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溶液</a:t>
            </a:r>
            <a:r>
              <a:rPr lang="zh-CN" altLang="zh-CN" sz="3600" b="1" dirty="0" smtClean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配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成含氯化钠为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0.9%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的溶液，得到氯化钠溶液的质量是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_____</a:t>
            </a:r>
            <a:r>
              <a:rPr lang="en-US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zh-CN" sz="36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2994" y="3443941"/>
            <a:ext cx="805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1688" y="4309035"/>
            <a:ext cx="805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500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040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621922" y="3605378"/>
            <a:ext cx="1072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71406" y="195891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97746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浓度：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750" y="165018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加水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0668" y="3624940"/>
            <a:ext cx="207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ⅹ10% 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446" y="3060320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3042" y="516823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求加水的质量？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4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861907" y="1993022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591" y="368101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浓度：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10%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750" y="165018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加水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77241" y="3607653"/>
            <a:ext cx="289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(45g+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668" y="3624940"/>
            <a:ext cx="207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45g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ⅹ10% 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446" y="3060320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3042" y="516823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</a:rPr>
              <a:t>如何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求加水的质量？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46972" y="4825580"/>
            <a:ext cx="73933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法二：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800" b="1" dirty="0">
                <a:solidFill>
                  <a:srgbClr val="FFFF00"/>
                </a:solidFill>
              </a:rPr>
              <a:t>加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水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)—m(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原溶液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= </a:t>
            </a:r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500g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—45g=455g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08191" y="1970493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45g+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en-US" altLang="zh-CN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4546" y="1661422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0406" y="1113181"/>
            <a:ext cx="4152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一般求谁就设谁为未知量</a:t>
            </a:r>
            <a:endParaRPr lang="en-US" altLang="zh-CN" sz="2800" b="1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05577" y="4164233"/>
            <a:ext cx="1526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=455g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06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2" grpId="0"/>
      <p:bldP spid="16" grpId="0"/>
      <p:bldP spid="17" grpId="0"/>
      <p:bldP spid="18" grpId="0"/>
      <p:bldP spid="19" grpId="0"/>
      <p:bldP spid="2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997065"/>
            <a:ext cx="10786281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天津）现有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0.2g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硫酸钠溶解在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99.8g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水中并通电，当溶液中硫酸钠的质量分数为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0.25%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时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有</a:t>
            </a:r>
            <a:r>
              <a:rPr lang="zh-CN" altLang="en-US" sz="3600" b="1" u="sng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    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水被电解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zh-CN" altLang="zh-CN" sz="3600" b="1" dirty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73486" y="4586924"/>
            <a:ext cx="5010203" cy="981974"/>
            <a:chOff x="2673486" y="4586924"/>
            <a:chExt cx="5010203" cy="981974"/>
          </a:xfrm>
        </p:grpSpPr>
        <p:sp>
          <p:nvSpPr>
            <p:cNvPr id="10" name="TextBox 9"/>
            <p:cNvSpPr txBox="1"/>
            <p:nvPr/>
          </p:nvSpPr>
          <p:spPr>
            <a:xfrm>
              <a:off x="2673486" y="4737901"/>
              <a:ext cx="5010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</a:rPr>
                <a:t>2H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r>
                <a:rPr lang="en-US" altLang="zh-CN" sz="4800" b="1" dirty="0" smtClean="0">
                  <a:solidFill>
                    <a:schemeClr val="bg1"/>
                  </a:solidFill>
                </a:rPr>
                <a:t>O==O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r>
                <a:rPr lang="en-US" altLang="zh-CN" sz="3600" b="1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4800" b="1" dirty="0" smtClean="0">
                  <a:solidFill>
                    <a:schemeClr val="bg1"/>
                  </a:solidFill>
                </a:rPr>
                <a:t>+2H</a:t>
              </a:r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endParaRPr lang="zh-CN" altLang="en-US" sz="4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 flipV="1">
              <a:off x="6733214" y="4900273"/>
              <a:ext cx="29981" cy="49467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5308357" y="4900273"/>
              <a:ext cx="29981" cy="49467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886199" y="4586924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00"/>
                  </a:solidFill>
                </a:rPr>
                <a:t>通电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5832266" y="2203794"/>
            <a:ext cx="5301900" cy="741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690606" y="3046476"/>
            <a:ext cx="1548291" cy="741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025524" y="155746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</a:rPr>
              <a:t>原料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5882" y="3767262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</a:rPr>
              <a:t>所得溶液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7411" y="5568898"/>
            <a:ext cx="574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水被消耗，硫酸钠溶度增大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194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783507" y="1142351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97746"/>
            <a:ext cx="19880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溶质：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0.2g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溶剂：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99.8g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en-US" altLang="zh-CN" sz="2800" b="1" dirty="0" smtClean="0">
                <a:solidFill>
                  <a:srgbClr val="FFFF00"/>
                </a:solidFill>
              </a:rPr>
              <a:t>    0.2g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4833" y="1650183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水被消耗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4764" y="3006532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87562" y="1950851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0.2g+99.8g-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endParaRPr lang="en-US" altLang="zh-CN" sz="32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29534" y="3516305"/>
            <a:ext cx="3682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(0.2g+99.8g-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en-US" altLang="zh-CN" sz="2800" b="1" dirty="0" smtClean="0">
                <a:solidFill>
                  <a:srgbClr val="FFFF00"/>
                </a:solidFill>
                <a:ea typeface="黑体"/>
              </a:rPr>
              <a:t>0.25%</a:t>
            </a:r>
            <a:endParaRPr lang="en-US" altLang="zh-CN" sz="2800" b="1" dirty="0" smtClean="0">
              <a:solidFill>
                <a:srgbClr val="FFFF00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91519" y="2474071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0.25%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391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7" grpId="0"/>
      <p:bldP spid="38" grpId="0" animBg="1"/>
      <p:bldP spid="46" grpId="0"/>
      <p:bldP spid="11" grpId="0"/>
      <p:bldP spid="13" grpId="0"/>
      <p:bldP spid="14" grpId="0"/>
      <p:bldP spid="15" grpId="0"/>
      <p:bldP spid="16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783507" y="1142351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(x)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1907" y="1997746"/>
            <a:ext cx="28937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所得溶度：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0.25%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1974" y="1997747"/>
            <a:ext cx="350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溶质：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0.2g</a:t>
            </a: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              溶剂：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99.8g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4261044" y="2184642"/>
            <a:ext cx="1600863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032772" y="3084433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溶质来源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4833" y="1650183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水被消耗</a:t>
            </a:r>
            <a:endParaRPr lang="en-US" altLang="zh-CN" sz="2800" b="1" dirty="0" smtClean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4764" y="3006532"/>
            <a:ext cx="1726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: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87562" y="1950851"/>
            <a:ext cx="2085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0.2g+99.8g-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41077" y="3668064"/>
            <a:ext cx="3576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(0.2g+99.8g-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ⅹ0.25%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19401" y="3661441"/>
            <a:ext cx="995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0.2g=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97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045" y="389329"/>
            <a:ext cx="495844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06046" y="731529"/>
            <a:ext cx="247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/>
          <a:srcRect t="14260"/>
          <a:stretch>
            <a:fillRect/>
          </a:stretch>
        </p:blipFill>
        <p:spPr>
          <a:xfrm>
            <a:off x="409433" y="313899"/>
            <a:ext cx="2110691" cy="16650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70932" y="5883686"/>
            <a:ext cx="1217103" cy="597984"/>
          </a:xfrm>
          <a:prstGeom prst="rect">
            <a:avLst/>
          </a:prstGeom>
        </p:spPr>
      </p:pic>
      <p:pic>
        <p:nvPicPr>
          <p:cNvPr id="21506" name="Picture 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"/>
            <a:ext cx="15875" cy="15875"/>
          </a:xfrm>
          <a:prstGeom prst="rect">
            <a:avLst/>
          </a:prstGeom>
          <a:noFill/>
        </p:spPr>
      </p:pic>
      <p:pic>
        <p:nvPicPr>
          <p:cNvPr id="21505" name="Picture 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3075"/>
            <a:ext cx="15875" cy="15875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40389" y="1997065"/>
            <a:ext cx="10786281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ctr">
              <a:lnSpc>
                <a:spcPct val="150000"/>
              </a:lnSpc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宋体" pitchFamily="2" charset="-122"/>
                <a:ea typeface="宋体" pitchFamily="2" charset="-122"/>
                <a:cs typeface="宋体" pitchFamily="2" charset="-122"/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（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2014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天津）现有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0.2g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硫酸钠溶解在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99.8g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水中并通电，当溶液中硫酸钠的质量分数为</a:t>
            </a:r>
            <a:r>
              <a:rPr lang="en-US" altLang="zh-CN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0.25%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时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，</a:t>
            </a:r>
            <a:endParaRPr lang="en-US" altLang="zh-CN" sz="3600" b="1" dirty="0" smtClean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font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有</a:t>
            </a:r>
            <a:r>
              <a:rPr lang="zh-CN" altLang="en-US" sz="3600" b="1" u="sng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    </a:t>
            </a:r>
            <a:r>
              <a:rPr lang="en-US" altLang="zh-CN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g</a:t>
            </a:r>
            <a:r>
              <a:rPr lang="zh-CN" altLang="en-US" sz="36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水被电解</a:t>
            </a:r>
            <a:r>
              <a:rPr lang="zh-CN" altLang="en-US" sz="36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。</a:t>
            </a:r>
            <a:endParaRPr lang="zh-CN" altLang="zh-CN" sz="3600" b="1" dirty="0">
              <a:solidFill>
                <a:schemeClr val="bg1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8023" y="3863143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12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6985" y="3198168"/>
            <a:ext cx="4138031" cy="923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591455" y="3526720"/>
            <a:ext cx="100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2" name="Freeform 57"/>
          <p:cNvSpPr>
            <a:spLocks noEditPoints="1"/>
          </p:cNvSpPr>
          <p:nvPr/>
        </p:nvSpPr>
        <p:spPr bwMode="auto">
          <a:xfrm>
            <a:off x="5700654" y="1339149"/>
            <a:ext cx="1051945" cy="1925503"/>
          </a:xfrm>
          <a:custGeom>
            <a:avLst/>
            <a:gdLst>
              <a:gd name="T0" fmla="*/ 222 w 273"/>
              <a:gd name="T1" fmla="*/ 182 h 500"/>
              <a:gd name="T2" fmla="*/ 188 w 273"/>
              <a:gd name="T3" fmla="*/ 175 h 500"/>
              <a:gd name="T4" fmla="*/ 185 w 273"/>
              <a:gd name="T5" fmla="*/ 164 h 500"/>
              <a:gd name="T6" fmla="*/ 160 w 273"/>
              <a:gd name="T7" fmla="*/ 117 h 500"/>
              <a:gd name="T8" fmla="*/ 145 w 273"/>
              <a:gd name="T9" fmla="*/ 172 h 500"/>
              <a:gd name="T10" fmla="*/ 138 w 273"/>
              <a:gd name="T11" fmla="*/ 284 h 500"/>
              <a:gd name="T12" fmla="*/ 142 w 273"/>
              <a:gd name="T13" fmla="*/ 62 h 500"/>
              <a:gd name="T14" fmla="*/ 135 w 273"/>
              <a:gd name="T15" fmla="*/ 5 h 500"/>
              <a:gd name="T16" fmla="*/ 119 w 273"/>
              <a:gd name="T17" fmla="*/ 80 h 500"/>
              <a:gd name="T18" fmla="*/ 128 w 273"/>
              <a:gd name="T19" fmla="*/ 196 h 500"/>
              <a:gd name="T20" fmla="*/ 72 w 273"/>
              <a:gd name="T21" fmla="*/ 148 h 500"/>
              <a:gd name="T22" fmla="*/ 71 w 273"/>
              <a:gd name="T23" fmla="*/ 195 h 500"/>
              <a:gd name="T24" fmla="*/ 58 w 273"/>
              <a:gd name="T25" fmla="*/ 153 h 500"/>
              <a:gd name="T26" fmla="*/ 73 w 273"/>
              <a:gd name="T27" fmla="*/ 143 h 500"/>
              <a:gd name="T28" fmla="*/ 64 w 273"/>
              <a:gd name="T29" fmla="*/ 82 h 500"/>
              <a:gd name="T30" fmla="*/ 51 w 273"/>
              <a:gd name="T31" fmla="*/ 85 h 500"/>
              <a:gd name="T32" fmla="*/ 38 w 273"/>
              <a:gd name="T33" fmla="*/ 88 h 500"/>
              <a:gd name="T34" fmla="*/ 33 w 273"/>
              <a:gd name="T35" fmla="*/ 109 h 500"/>
              <a:gd name="T36" fmla="*/ 41 w 273"/>
              <a:gd name="T37" fmla="*/ 146 h 500"/>
              <a:gd name="T38" fmla="*/ 48 w 273"/>
              <a:gd name="T39" fmla="*/ 152 h 500"/>
              <a:gd name="T40" fmla="*/ 65 w 273"/>
              <a:gd name="T41" fmla="*/ 226 h 500"/>
              <a:gd name="T42" fmla="*/ 40 w 273"/>
              <a:gd name="T43" fmla="*/ 201 h 500"/>
              <a:gd name="T44" fmla="*/ 38 w 273"/>
              <a:gd name="T45" fmla="*/ 192 h 500"/>
              <a:gd name="T46" fmla="*/ 5 w 273"/>
              <a:gd name="T47" fmla="*/ 206 h 500"/>
              <a:gd name="T48" fmla="*/ 41 w 273"/>
              <a:gd name="T49" fmla="*/ 310 h 500"/>
              <a:gd name="T50" fmla="*/ 56 w 273"/>
              <a:gd name="T51" fmla="*/ 483 h 500"/>
              <a:gd name="T52" fmla="*/ 44 w 273"/>
              <a:gd name="T53" fmla="*/ 316 h 500"/>
              <a:gd name="T54" fmla="*/ 30 w 273"/>
              <a:gd name="T55" fmla="*/ 207 h 500"/>
              <a:gd name="T56" fmla="*/ 51 w 273"/>
              <a:gd name="T57" fmla="*/ 324 h 500"/>
              <a:gd name="T58" fmla="*/ 104 w 273"/>
              <a:gd name="T59" fmla="*/ 332 h 500"/>
              <a:gd name="T60" fmla="*/ 168 w 273"/>
              <a:gd name="T61" fmla="*/ 472 h 500"/>
              <a:gd name="T62" fmla="*/ 77 w 273"/>
              <a:gd name="T63" fmla="*/ 478 h 500"/>
              <a:gd name="T64" fmla="*/ 181 w 273"/>
              <a:gd name="T65" fmla="*/ 479 h 500"/>
              <a:gd name="T66" fmla="*/ 194 w 273"/>
              <a:gd name="T67" fmla="*/ 306 h 500"/>
              <a:gd name="T68" fmla="*/ 192 w 273"/>
              <a:gd name="T69" fmla="*/ 291 h 500"/>
              <a:gd name="T70" fmla="*/ 272 w 273"/>
              <a:gd name="T71" fmla="*/ 149 h 500"/>
              <a:gd name="T72" fmla="*/ 12 w 273"/>
              <a:gd name="T73" fmla="*/ 202 h 500"/>
              <a:gd name="T74" fmla="*/ 20 w 273"/>
              <a:gd name="T75" fmla="*/ 198 h 500"/>
              <a:gd name="T76" fmla="*/ 77 w 273"/>
              <a:gd name="T77" fmla="*/ 246 h 500"/>
              <a:gd name="T78" fmla="*/ 70 w 273"/>
              <a:gd name="T79" fmla="*/ 205 h 500"/>
              <a:gd name="T80" fmla="*/ 85 w 273"/>
              <a:gd name="T81" fmla="*/ 198 h 500"/>
              <a:gd name="T82" fmla="*/ 166 w 273"/>
              <a:gd name="T83" fmla="*/ 130 h 500"/>
              <a:gd name="T84" fmla="*/ 152 w 273"/>
              <a:gd name="T85" fmla="*/ 167 h 500"/>
              <a:gd name="T86" fmla="*/ 137 w 273"/>
              <a:gd name="T87" fmla="*/ 291 h 500"/>
              <a:gd name="T88" fmla="*/ 153 w 273"/>
              <a:gd name="T89" fmla="*/ 296 h 500"/>
              <a:gd name="T90" fmla="*/ 159 w 273"/>
              <a:gd name="T91" fmla="*/ 318 h 500"/>
              <a:gd name="T92" fmla="*/ 180 w 273"/>
              <a:gd name="T93" fmla="*/ 177 h 500"/>
              <a:gd name="T94" fmla="*/ 185 w 273"/>
              <a:gd name="T95" fmla="*/ 298 h 500"/>
              <a:gd name="T96" fmla="*/ 192 w 273"/>
              <a:gd name="T97" fmla="*/ 280 h 500"/>
              <a:gd name="T98" fmla="*/ 226 w 273"/>
              <a:gd name="T99" fmla="*/ 193 h 500"/>
              <a:gd name="T100" fmla="*/ 231 w 273"/>
              <a:gd name="T101" fmla="*/ 182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3" h="500">
                <a:moveTo>
                  <a:pt x="263" y="143"/>
                </a:moveTo>
                <a:cubicBezTo>
                  <a:pt x="248" y="153"/>
                  <a:pt x="237" y="168"/>
                  <a:pt x="223" y="180"/>
                </a:cubicBezTo>
                <a:cubicBezTo>
                  <a:pt x="222" y="180"/>
                  <a:pt x="222" y="181"/>
                  <a:pt x="222" y="182"/>
                </a:cubicBezTo>
                <a:cubicBezTo>
                  <a:pt x="214" y="186"/>
                  <a:pt x="208" y="198"/>
                  <a:pt x="204" y="205"/>
                </a:cubicBezTo>
                <a:cubicBezTo>
                  <a:pt x="199" y="211"/>
                  <a:pt x="195" y="218"/>
                  <a:pt x="192" y="225"/>
                </a:cubicBezTo>
                <a:cubicBezTo>
                  <a:pt x="191" y="208"/>
                  <a:pt x="190" y="192"/>
                  <a:pt x="188" y="175"/>
                </a:cubicBezTo>
                <a:cubicBezTo>
                  <a:pt x="189" y="175"/>
                  <a:pt x="189" y="175"/>
                  <a:pt x="190" y="175"/>
                </a:cubicBezTo>
                <a:cubicBezTo>
                  <a:pt x="195" y="172"/>
                  <a:pt x="192" y="165"/>
                  <a:pt x="187" y="164"/>
                </a:cubicBezTo>
                <a:cubicBezTo>
                  <a:pt x="187" y="164"/>
                  <a:pt x="186" y="164"/>
                  <a:pt x="185" y="164"/>
                </a:cubicBezTo>
                <a:cubicBezTo>
                  <a:pt x="185" y="164"/>
                  <a:pt x="184" y="164"/>
                  <a:pt x="183" y="164"/>
                </a:cubicBezTo>
                <a:cubicBezTo>
                  <a:pt x="183" y="147"/>
                  <a:pt x="178" y="130"/>
                  <a:pt x="168" y="116"/>
                </a:cubicBezTo>
                <a:cubicBezTo>
                  <a:pt x="166" y="113"/>
                  <a:pt x="161" y="113"/>
                  <a:pt x="160" y="117"/>
                </a:cubicBezTo>
                <a:cubicBezTo>
                  <a:pt x="154" y="134"/>
                  <a:pt x="153" y="153"/>
                  <a:pt x="145" y="169"/>
                </a:cubicBezTo>
                <a:cubicBezTo>
                  <a:pt x="145" y="169"/>
                  <a:pt x="145" y="170"/>
                  <a:pt x="145" y="171"/>
                </a:cubicBezTo>
                <a:cubicBezTo>
                  <a:pt x="145" y="171"/>
                  <a:pt x="145" y="172"/>
                  <a:pt x="145" y="172"/>
                </a:cubicBezTo>
                <a:cubicBezTo>
                  <a:pt x="145" y="210"/>
                  <a:pt x="153" y="248"/>
                  <a:pt x="153" y="286"/>
                </a:cubicBezTo>
                <a:cubicBezTo>
                  <a:pt x="150" y="285"/>
                  <a:pt x="145" y="285"/>
                  <a:pt x="142" y="284"/>
                </a:cubicBezTo>
                <a:cubicBezTo>
                  <a:pt x="140" y="284"/>
                  <a:pt x="139" y="284"/>
                  <a:pt x="138" y="284"/>
                </a:cubicBezTo>
                <a:cubicBezTo>
                  <a:pt x="148" y="219"/>
                  <a:pt x="136" y="146"/>
                  <a:pt x="135" y="82"/>
                </a:cubicBezTo>
                <a:cubicBezTo>
                  <a:pt x="135" y="80"/>
                  <a:pt x="134" y="78"/>
                  <a:pt x="132" y="77"/>
                </a:cubicBezTo>
                <a:cubicBezTo>
                  <a:pt x="137" y="74"/>
                  <a:pt x="140" y="68"/>
                  <a:pt x="142" y="62"/>
                </a:cubicBezTo>
                <a:cubicBezTo>
                  <a:pt x="147" y="47"/>
                  <a:pt x="144" y="29"/>
                  <a:pt x="135" y="16"/>
                </a:cubicBezTo>
                <a:cubicBezTo>
                  <a:pt x="133" y="15"/>
                  <a:pt x="132" y="14"/>
                  <a:pt x="130" y="14"/>
                </a:cubicBezTo>
                <a:cubicBezTo>
                  <a:pt x="132" y="11"/>
                  <a:pt x="133" y="8"/>
                  <a:pt x="135" y="5"/>
                </a:cubicBezTo>
                <a:cubicBezTo>
                  <a:pt x="136" y="3"/>
                  <a:pt x="132" y="0"/>
                  <a:pt x="130" y="3"/>
                </a:cubicBezTo>
                <a:cubicBezTo>
                  <a:pt x="120" y="17"/>
                  <a:pt x="110" y="31"/>
                  <a:pt x="105" y="48"/>
                </a:cubicBezTo>
                <a:cubicBezTo>
                  <a:pt x="102" y="59"/>
                  <a:pt x="105" y="76"/>
                  <a:pt x="119" y="80"/>
                </a:cubicBezTo>
                <a:cubicBezTo>
                  <a:pt x="121" y="80"/>
                  <a:pt x="123" y="80"/>
                  <a:pt x="125" y="80"/>
                </a:cubicBezTo>
                <a:cubicBezTo>
                  <a:pt x="125" y="81"/>
                  <a:pt x="125" y="81"/>
                  <a:pt x="125" y="82"/>
                </a:cubicBezTo>
                <a:cubicBezTo>
                  <a:pt x="125" y="120"/>
                  <a:pt x="126" y="158"/>
                  <a:pt x="128" y="196"/>
                </a:cubicBezTo>
                <a:cubicBezTo>
                  <a:pt x="129" y="237"/>
                  <a:pt x="125" y="278"/>
                  <a:pt x="126" y="318"/>
                </a:cubicBezTo>
                <a:cubicBezTo>
                  <a:pt x="113" y="260"/>
                  <a:pt x="95" y="203"/>
                  <a:pt x="77" y="147"/>
                </a:cubicBezTo>
                <a:cubicBezTo>
                  <a:pt x="75" y="144"/>
                  <a:pt x="71" y="145"/>
                  <a:pt x="72" y="148"/>
                </a:cubicBezTo>
                <a:cubicBezTo>
                  <a:pt x="75" y="162"/>
                  <a:pt x="79" y="176"/>
                  <a:pt x="83" y="190"/>
                </a:cubicBezTo>
                <a:cubicBezTo>
                  <a:pt x="82" y="190"/>
                  <a:pt x="82" y="190"/>
                  <a:pt x="81" y="190"/>
                </a:cubicBezTo>
                <a:cubicBezTo>
                  <a:pt x="78" y="192"/>
                  <a:pt x="74" y="193"/>
                  <a:pt x="71" y="195"/>
                </a:cubicBezTo>
                <a:cubicBezTo>
                  <a:pt x="68" y="196"/>
                  <a:pt x="64" y="198"/>
                  <a:pt x="63" y="201"/>
                </a:cubicBezTo>
                <a:cubicBezTo>
                  <a:pt x="58" y="184"/>
                  <a:pt x="55" y="167"/>
                  <a:pt x="58" y="153"/>
                </a:cubicBezTo>
                <a:cubicBezTo>
                  <a:pt x="58" y="153"/>
                  <a:pt x="58" y="153"/>
                  <a:pt x="58" y="153"/>
                </a:cubicBezTo>
                <a:cubicBezTo>
                  <a:pt x="61" y="152"/>
                  <a:pt x="63" y="152"/>
                  <a:pt x="65" y="152"/>
                </a:cubicBezTo>
                <a:cubicBezTo>
                  <a:pt x="67" y="151"/>
                  <a:pt x="68" y="150"/>
                  <a:pt x="68" y="149"/>
                </a:cubicBezTo>
                <a:cubicBezTo>
                  <a:pt x="71" y="148"/>
                  <a:pt x="73" y="146"/>
                  <a:pt x="73" y="143"/>
                </a:cubicBezTo>
                <a:cubicBezTo>
                  <a:pt x="73" y="123"/>
                  <a:pt x="76" y="102"/>
                  <a:pt x="75" y="82"/>
                </a:cubicBezTo>
                <a:cubicBezTo>
                  <a:pt x="74" y="75"/>
                  <a:pt x="64" y="75"/>
                  <a:pt x="64" y="82"/>
                </a:cubicBezTo>
                <a:cubicBezTo>
                  <a:pt x="64" y="82"/>
                  <a:pt x="64" y="82"/>
                  <a:pt x="64" y="82"/>
                </a:cubicBezTo>
                <a:cubicBezTo>
                  <a:pt x="60" y="79"/>
                  <a:pt x="52" y="81"/>
                  <a:pt x="53" y="87"/>
                </a:cubicBezTo>
                <a:cubicBezTo>
                  <a:pt x="53" y="89"/>
                  <a:pt x="54" y="91"/>
                  <a:pt x="54" y="93"/>
                </a:cubicBezTo>
                <a:cubicBezTo>
                  <a:pt x="53" y="91"/>
                  <a:pt x="52" y="88"/>
                  <a:pt x="51" y="85"/>
                </a:cubicBezTo>
                <a:cubicBezTo>
                  <a:pt x="48" y="78"/>
                  <a:pt x="38" y="81"/>
                  <a:pt x="39" y="89"/>
                </a:cubicBezTo>
                <a:cubicBezTo>
                  <a:pt x="39" y="90"/>
                  <a:pt x="39" y="91"/>
                  <a:pt x="40" y="92"/>
                </a:cubicBezTo>
                <a:cubicBezTo>
                  <a:pt x="39" y="91"/>
                  <a:pt x="39" y="89"/>
                  <a:pt x="38" y="88"/>
                </a:cubicBezTo>
                <a:cubicBezTo>
                  <a:pt x="36" y="81"/>
                  <a:pt x="25" y="84"/>
                  <a:pt x="27" y="91"/>
                </a:cubicBezTo>
                <a:cubicBezTo>
                  <a:pt x="28" y="93"/>
                  <a:pt x="29" y="96"/>
                  <a:pt x="29" y="98"/>
                </a:cubicBezTo>
                <a:cubicBezTo>
                  <a:pt x="31" y="102"/>
                  <a:pt x="32" y="106"/>
                  <a:pt x="33" y="109"/>
                </a:cubicBezTo>
                <a:cubicBezTo>
                  <a:pt x="29" y="103"/>
                  <a:pt x="26" y="96"/>
                  <a:pt x="23" y="89"/>
                </a:cubicBezTo>
                <a:cubicBezTo>
                  <a:pt x="20" y="83"/>
                  <a:pt x="11" y="88"/>
                  <a:pt x="14" y="94"/>
                </a:cubicBezTo>
                <a:cubicBezTo>
                  <a:pt x="22" y="111"/>
                  <a:pt x="29" y="131"/>
                  <a:pt x="41" y="146"/>
                </a:cubicBezTo>
                <a:cubicBezTo>
                  <a:pt x="42" y="147"/>
                  <a:pt x="42" y="147"/>
                  <a:pt x="43" y="148"/>
                </a:cubicBezTo>
                <a:cubicBezTo>
                  <a:pt x="43" y="149"/>
                  <a:pt x="44" y="150"/>
                  <a:pt x="45" y="150"/>
                </a:cubicBezTo>
                <a:cubicBezTo>
                  <a:pt x="46" y="151"/>
                  <a:pt x="47" y="152"/>
                  <a:pt x="48" y="152"/>
                </a:cubicBezTo>
                <a:cubicBezTo>
                  <a:pt x="49" y="153"/>
                  <a:pt x="50" y="153"/>
                  <a:pt x="51" y="153"/>
                </a:cubicBezTo>
                <a:cubicBezTo>
                  <a:pt x="51" y="154"/>
                  <a:pt x="52" y="155"/>
                  <a:pt x="53" y="156"/>
                </a:cubicBezTo>
                <a:cubicBezTo>
                  <a:pt x="46" y="176"/>
                  <a:pt x="60" y="209"/>
                  <a:pt x="65" y="226"/>
                </a:cubicBezTo>
                <a:cubicBezTo>
                  <a:pt x="73" y="257"/>
                  <a:pt x="81" y="289"/>
                  <a:pt x="92" y="319"/>
                </a:cubicBezTo>
                <a:cubicBezTo>
                  <a:pt x="87" y="318"/>
                  <a:pt x="81" y="318"/>
                  <a:pt x="75" y="318"/>
                </a:cubicBezTo>
                <a:cubicBezTo>
                  <a:pt x="73" y="277"/>
                  <a:pt x="56" y="238"/>
                  <a:pt x="40" y="201"/>
                </a:cubicBezTo>
                <a:cubicBezTo>
                  <a:pt x="40" y="200"/>
                  <a:pt x="39" y="199"/>
                  <a:pt x="38" y="199"/>
                </a:cubicBezTo>
                <a:cubicBezTo>
                  <a:pt x="38" y="198"/>
                  <a:pt x="38" y="197"/>
                  <a:pt x="37" y="197"/>
                </a:cubicBezTo>
                <a:cubicBezTo>
                  <a:pt x="39" y="196"/>
                  <a:pt x="40" y="194"/>
                  <a:pt x="38" y="192"/>
                </a:cubicBezTo>
                <a:cubicBezTo>
                  <a:pt x="30" y="179"/>
                  <a:pt x="21" y="167"/>
                  <a:pt x="10" y="156"/>
                </a:cubicBezTo>
                <a:cubicBezTo>
                  <a:pt x="7" y="154"/>
                  <a:pt x="0" y="155"/>
                  <a:pt x="1" y="160"/>
                </a:cubicBezTo>
                <a:cubicBezTo>
                  <a:pt x="3" y="175"/>
                  <a:pt x="3" y="191"/>
                  <a:pt x="5" y="206"/>
                </a:cubicBezTo>
                <a:cubicBezTo>
                  <a:pt x="5" y="207"/>
                  <a:pt x="6" y="208"/>
                  <a:pt x="6" y="209"/>
                </a:cubicBezTo>
                <a:cubicBezTo>
                  <a:pt x="6" y="209"/>
                  <a:pt x="6" y="210"/>
                  <a:pt x="6" y="210"/>
                </a:cubicBezTo>
                <a:cubicBezTo>
                  <a:pt x="14" y="244"/>
                  <a:pt x="28" y="277"/>
                  <a:pt x="41" y="310"/>
                </a:cubicBezTo>
                <a:cubicBezTo>
                  <a:pt x="41" y="310"/>
                  <a:pt x="41" y="310"/>
                  <a:pt x="41" y="310"/>
                </a:cubicBezTo>
                <a:cubicBezTo>
                  <a:pt x="26" y="330"/>
                  <a:pt x="32" y="368"/>
                  <a:pt x="35" y="391"/>
                </a:cubicBezTo>
                <a:cubicBezTo>
                  <a:pt x="37" y="419"/>
                  <a:pt x="39" y="459"/>
                  <a:pt x="56" y="483"/>
                </a:cubicBezTo>
                <a:cubicBezTo>
                  <a:pt x="58" y="487"/>
                  <a:pt x="64" y="486"/>
                  <a:pt x="64" y="481"/>
                </a:cubicBezTo>
                <a:cubicBezTo>
                  <a:pt x="62" y="456"/>
                  <a:pt x="52" y="431"/>
                  <a:pt x="48" y="406"/>
                </a:cubicBezTo>
                <a:cubicBezTo>
                  <a:pt x="43" y="376"/>
                  <a:pt x="46" y="346"/>
                  <a:pt x="44" y="316"/>
                </a:cubicBezTo>
                <a:cubicBezTo>
                  <a:pt x="47" y="319"/>
                  <a:pt x="52" y="316"/>
                  <a:pt x="51" y="312"/>
                </a:cubicBezTo>
                <a:cubicBezTo>
                  <a:pt x="42" y="278"/>
                  <a:pt x="32" y="244"/>
                  <a:pt x="17" y="212"/>
                </a:cubicBezTo>
                <a:cubicBezTo>
                  <a:pt x="22" y="211"/>
                  <a:pt x="26" y="209"/>
                  <a:pt x="30" y="207"/>
                </a:cubicBezTo>
                <a:cubicBezTo>
                  <a:pt x="45" y="243"/>
                  <a:pt x="60" y="280"/>
                  <a:pt x="67" y="318"/>
                </a:cubicBezTo>
                <a:cubicBezTo>
                  <a:pt x="61" y="318"/>
                  <a:pt x="56" y="320"/>
                  <a:pt x="52" y="322"/>
                </a:cubicBezTo>
                <a:cubicBezTo>
                  <a:pt x="51" y="322"/>
                  <a:pt x="51" y="323"/>
                  <a:pt x="51" y="324"/>
                </a:cubicBezTo>
                <a:cubicBezTo>
                  <a:pt x="61" y="332"/>
                  <a:pt x="81" y="332"/>
                  <a:pt x="97" y="332"/>
                </a:cubicBezTo>
                <a:cubicBezTo>
                  <a:pt x="97" y="333"/>
                  <a:pt x="97" y="333"/>
                  <a:pt x="98" y="334"/>
                </a:cubicBezTo>
                <a:cubicBezTo>
                  <a:pt x="99" y="337"/>
                  <a:pt x="105" y="336"/>
                  <a:pt x="104" y="332"/>
                </a:cubicBezTo>
                <a:cubicBezTo>
                  <a:pt x="108" y="332"/>
                  <a:pt x="112" y="332"/>
                  <a:pt x="115" y="332"/>
                </a:cubicBezTo>
                <a:cubicBezTo>
                  <a:pt x="138" y="332"/>
                  <a:pt x="170" y="334"/>
                  <a:pt x="193" y="323"/>
                </a:cubicBezTo>
                <a:cubicBezTo>
                  <a:pt x="189" y="373"/>
                  <a:pt x="180" y="423"/>
                  <a:pt x="168" y="472"/>
                </a:cubicBezTo>
                <a:cubicBezTo>
                  <a:pt x="167" y="473"/>
                  <a:pt x="167" y="473"/>
                  <a:pt x="167" y="474"/>
                </a:cubicBezTo>
                <a:cubicBezTo>
                  <a:pt x="155" y="479"/>
                  <a:pt x="144" y="485"/>
                  <a:pt x="128" y="485"/>
                </a:cubicBezTo>
                <a:cubicBezTo>
                  <a:pt x="112" y="486"/>
                  <a:pt x="93" y="483"/>
                  <a:pt x="77" y="478"/>
                </a:cubicBezTo>
                <a:cubicBezTo>
                  <a:pt x="74" y="476"/>
                  <a:pt x="71" y="482"/>
                  <a:pt x="75" y="484"/>
                </a:cubicBezTo>
                <a:cubicBezTo>
                  <a:pt x="94" y="495"/>
                  <a:pt x="112" y="500"/>
                  <a:pt x="134" y="499"/>
                </a:cubicBezTo>
                <a:cubicBezTo>
                  <a:pt x="150" y="498"/>
                  <a:pt x="172" y="494"/>
                  <a:pt x="181" y="479"/>
                </a:cubicBezTo>
                <a:cubicBezTo>
                  <a:pt x="182" y="477"/>
                  <a:pt x="182" y="475"/>
                  <a:pt x="181" y="473"/>
                </a:cubicBezTo>
                <a:cubicBezTo>
                  <a:pt x="196" y="419"/>
                  <a:pt x="204" y="363"/>
                  <a:pt x="207" y="306"/>
                </a:cubicBezTo>
                <a:cubicBezTo>
                  <a:pt x="207" y="298"/>
                  <a:pt x="195" y="298"/>
                  <a:pt x="194" y="306"/>
                </a:cubicBezTo>
                <a:cubicBezTo>
                  <a:pt x="194" y="307"/>
                  <a:pt x="194" y="308"/>
                  <a:pt x="194" y="308"/>
                </a:cubicBezTo>
                <a:cubicBezTo>
                  <a:pt x="193" y="309"/>
                  <a:pt x="192" y="309"/>
                  <a:pt x="191" y="310"/>
                </a:cubicBezTo>
                <a:cubicBezTo>
                  <a:pt x="192" y="303"/>
                  <a:pt x="192" y="297"/>
                  <a:pt x="192" y="291"/>
                </a:cubicBezTo>
                <a:cubicBezTo>
                  <a:pt x="213" y="271"/>
                  <a:pt x="251" y="230"/>
                  <a:pt x="246" y="201"/>
                </a:cubicBezTo>
                <a:cubicBezTo>
                  <a:pt x="247" y="201"/>
                  <a:pt x="248" y="201"/>
                  <a:pt x="249" y="199"/>
                </a:cubicBezTo>
                <a:cubicBezTo>
                  <a:pt x="259" y="184"/>
                  <a:pt x="269" y="168"/>
                  <a:pt x="272" y="149"/>
                </a:cubicBezTo>
                <a:cubicBezTo>
                  <a:pt x="273" y="145"/>
                  <a:pt x="268" y="140"/>
                  <a:pt x="263" y="143"/>
                </a:cubicBezTo>
                <a:close/>
                <a:moveTo>
                  <a:pt x="20" y="198"/>
                </a:moveTo>
                <a:cubicBezTo>
                  <a:pt x="17" y="199"/>
                  <a:pt x="15" y="201"/>
                  <a:pt x="12" y="202"/>
                </a:cubicBezTo>
                <a:cubicBezTo>
                  <a:pt x="13" y="192"/>
                  <a:pt x="13" y="182"/>
                  <a:pt x="13" y="173"/>
                </a:cubicBezTo>
                <a:cubicBezTo>
                  <a:pt x="19" y="179"/>
                  <a:pt x="25" y="186"/>
                  <a:pt x="30" y="194"/>
                </a:cubicBezTo>
                <a:cubicBezTo>
                  <a:pt x="27" y="195"/>
                  <a:pt x="23" y="197"/>
                  <a:pt x="20" y="198"/>
                </a:cubicBezTo>
                <a:close/>
                <a:moveTo>
                  <a:pt x="103" y="319"/>
                </a:moveTo>
                <a:cubicBezTo>
                  <a:pt x="102" y="319"/>
                  <a:pt x="102" y="319"/>
                  <a:pt x="101" y="319"/>
                </a:cubicBezTo>
                <a:cubicBezTo>
                  <a:pt x="95" y="294"/>
                  <a:pt x="84" y="270"/>
                  <a:pt x="77" y="246"/>
                </a:cubicBezTo>
                <a:cubicBezTo>
                  <a:pt x="74" y="235"/>
                  <a:pt x="68" y="220"/>
                  <a:pt x="64" y="206"/>
                </a:cubicBezTo>
                <a:cubicBezTo>
                  <a:pt x="65" y="206"/>
                  <a:pt x="66" y="206"/>
                  <a:pt x="67" y="206"/>
                </a:cubicBezTo>
                <a:cubicBezTo>
                  <a:pt x="68" y="205"/>
                  <a:pt x="69" y="205"/>
                  <a:pt x="70" y="205"/>
                </a:cubicBezTo>
                <a:cubicBezTo>
                  <a:pt x="70" y="205"/>
                  <a:pt x="70" y="205"/>
                  <a:pt x="70" y="204"/>
                </a:cubicBezTo>
                <a:cubicBezTo>
                  <a:pt x="72" y="203"/>
                  <a:pt x="74" y="203"/>
                  <a:pt x="75" y="202"/>
                </a:cubicBezTo>
                <a:cubicBezTo>
                  <a:pt x="78" y="201"/>
                  <a:pt x="82" y="200"/>
                  <a:pt x="85" y="198"/>
                </a:cubicBezTo>
                <a:cubicBezTo>
                  <a:pt x="96" y="239"/>
                  <a:pt x="108" y="278"/>
                  <a:pt x="118" y="319"/>
                </a:cubicBezTo>
                <a:cubicBezTo>
                  <a:pt x="113" y="319"/>
                  <a:pt x="108" y="319"/>
                  <a:pt x="103" y="319"/>
                </a:cubicBezTo>
                <a:close/>
                <a:moveTo>
                  <a:pt x="166" y="130"/>
                </a:moveTo>
                <a:cubicBezTo>
                  <a:pt x="172" y="141"/>
                  <a:pt x="173" y="153"/>
                  <a:pt x="174" y="165"/>
                </a:cubicBezTo>
                <a:cubicBezTo>
                  <a:pt x="171" y="166"/>
                  <a:pt x="167" y="166"/>
                  <a:pt x="164" y="167"/>
                </a:cubicBezTo>
                <a:cubicBezTo>
                  <a:pt x="161" y="167"/>
                  <a:pt x="156" y="166"/>
                  <a:pt x="152" y="167"/>
                </a:cubicBezTo>
                <a:cubicBezTo>
                  <a:pt x="160" y="157"/>
                  <a:pt x="163" y="143"/>
                  <a:pt x="166" y="130"/>
                </a:cubicBezTo>
                <a:close/>
                <a:moveTo>
                  <a:pt x="130" y="319"/>
                </a:moveTo>
                <a:cubicBezTo>
                  <a:pt x="133" y="310"/>
                  <a:pt x="135" y="301"/>
                  <a:pt x="137" y="291"/>
                </a:cubicBezTo>
                <a:cubicBezTo>
                  <a:pt x="137" y="292"/>
                  <a:pt x="138" y="292"/>
                  <a:pt x="138" y="292"/>
                </a:cubicBezTo>
                <a:cubicBezTo>
                  <a:pt x="143" y="293"/>
                  <a:pt x="148" y="294"/>
                  <a:pt x="153" y="296"/>
                </a:cubicBezTo>
                <a:cubicBezTo>
                  <a:pt x="153" y="296"/>
                  <a:pt x="153" y="296"/>
                  <a:pt x="153" y="296"/>
                </a:cubicBezTo>
                <a:cubicBezTo>
                  <a:pt x="153" y="303"/>
                  <a:pt x="153" y="311"/>
                  <a:pt x="152" y="318"/>
                </a:cubicBezTo>
                <a:cubicBezTo>
                  <a:pt x="145" y="319"/>
                  <a:pt x="137" y="319"/>
                  <a:pt x="130" y="319"/>
                </a:cubicBezTo>
                <a:close/>
                <a:moveTo>
                  <a:pt x="159" y="318"/>
                </a:moveTo>
                <a:cubicBezTo>
                  <a:pt x="169" y="274"/>
                  <a:pt x="164" y="219"/>
                  <a:pt x="151" y="177"/>
                </a:cubicBezTo>
                <a:cubicBezTo>
                  <a:pt x="156" y="178"/>
                  <a:pt x="162" y="177"/>
                  <a:pt x="166" y="177"/>
                </a:cubicBezTo>
                <a:cubicBezTo>
                  <a:pt x="170" y="177"/>
                  <a:pt x="175" y="177"/>
                  <a:pt x="180" y="177"/>
                </a:cubicBezTo>
                <a:cubicBezTo>
                  <a:pt x="179" y="215"/>
                  <a:pt x="181" y="253"/>
                  <a:pt x="184" y="291"/>
                </a:cubicBezTo>
                <a:cubicBezTo>
                  <a:pt x="183" y="293"/>
                  <a:pt x="182" y="294"/>
                  <a:pt x="182" y="295"/>
                </a:cubicBezTo>
                <a:cubicBezTo>
                  <a:pt x="181" y="297"/>
                  <a:pt x="183" y="299"/>
                  <a:pt x="185" y="298"/>
                </a:cubicBezTo>
                <a:cubicBezTo>
                  <a:pt x="185" y="303"/>
                  <a:pt x="185" y="307"/>
                  <a:pt x="185" y="312"/>
                </a:cubicBezTo>
                <a:cubicBezTo>
                  <a:pt x="177" y="315"/>
                  <a:pt x="168" y="317"/>
                  <a:pt x="159" y="318"/>
                </a:cubicBezTo>
                <a:close/>
                <a:moveTo>
                  <a:pt x="192" y="280"/>
                </a:moveTo>
                <a:cubicBezTo>
                  <a:pt x="193" y="267"/>
                  <a:pt x="193" y="253"/>
                  <a:pt x="192" y="240"/>
                </a:cubicBezTo>
                <a:cubicBezTo>
                  <a:pt x="198" y="231"/>
                  <a:pt x="204" y="222"/>
                  <a:pt x="210" y="213"/>
                </a:cubicBezTo>
                <a:cubicBezTo>
                  <a:pt x="214" y="207"/>
                  <a:pt x="221" y="200"/>
                  <a:pt x="226" y="193"/>
                </a:cubicBezTo>
                <a:cubicBezTo>
                  <a:pt x="249" y="209"/>
                  <a:pt x="213" y="253"/>
                  <a:pt x="192" y="280"/>
                </a:cubicBezTo>
                <a:close/>
                <a:moveTo>
                  <a:pt x="241" y="191"/>
                </a:moveTo>
                <a:cubicBezTo>
                  <a:pt x="239" y="187"/>
                  <a:pt x="236" y="184"/>
                  <a:pt x="231" y="182"/>
                </a:cubicBezTo>
                <a:cubicBezTo>
                  <a:pt x="240" y="176"/>
                  <a:pt x="248" y="169"/>
                  <a:pt x="256" y="162"/>
                </a:cubicBezTo>
                <a:cubicBezTo>
                  <a:pt x="253" y="172"/>
                  <a:pt x="247" y="182"/>
                  <a:pt x="241" y="191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2371" y="477182"/>
            <a:ext cx="10515600" cy="4351338"/>
          </a:xfrm>
        </p:spPr>
        <p:txBody>
          <a:bodyPr/>
          <a:lstStyle/>
          <a:p>
            <a:pPr>
              <a:buNone/>
            </a:pPr>
            <a:endParaRPr lang="zh-CN" altLang="en-US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127" y="1353695"/>
            <a:ext cx="5540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第一步：读题干，换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化学式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9680" y="1935232"/>
            <a:ext cx="6575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 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              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3200" b="1" dirty="0">
                <a:solidFill>
                  <a:schemeClr val="bg1"/>
                </a:solidFill>
              </a:rPr>
              <a:t>写“</a:t>
            </a:r>
            <a:r>
              <a:rPr lang="zh-CN" altLang="en-US" sz="3200" b="1" dirty="0">
                <a:solidFill>
                  <a:srgbClr val="FF0000"/>
                </a:solidFill>
              </a:rPr>
              <a:t>解：设</a:t>
            </a:r>
            <a:r>
              <a:rPr lang="zh-CN" altLang="en-US" sz="3200" b="1" dirty="0">
                <a:solidFill>
                  <a:schemeClr val="bg1"/>
                </a:solidFill>
              </a:rPr>
              <a:t> ” 后面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留白；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842" y="2384414"/>
            <a:ext cx="1107996" cy="1608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</a:rPr>
              <a:t>有序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644" y="420078"/>
            <a:ext cx="4138031" cy="923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16180" y="82078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综合计算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30020" y="2509897"/>
            <a:ext cx="9592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找题干中的反应物，写正确的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化学方程式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23819" y="3220401"/>
            <a:ext cx="10450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第二步：读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，依次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设未知量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，从题干中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找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出直接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 或间接的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已知量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，计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算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相关物质的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质量比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关系，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</a:rPr>
              <a:t>                  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列比例式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求出各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未知量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83562" y="4776614"/>
            <a:ext cx="104839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第三步：再次读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问题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，依次检查问题的计算进程并完善。</a:t>
            </a:r>
            <a:endParaRPr lang="en-US" altLang="zh-CN" sz="32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5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515021" y="1157289"/>
            <a:ext cx="35958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所得溶质来源</a:t>
            </a:r>
            <a:endParaRPr lang="en-US" altLang="zh-CN" sz="2800" b="1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所得溶液 </a:t>
            </a:r>
            <a:r>
              <a:rPr lang="en-US" altLang="zh-CN" sz="32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22545" y="1232820"/>
            <a:ext cx="134912" cy="90698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57457" y="103424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原固体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7457" y="1779321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生成物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2754" y="3203104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3200" b="1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23779" y="3264659"/>
            <a:ext cx="2008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剩余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难溶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147825" y="3827831"/>
            <a:ext cx="1895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溶剂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42896" y="381147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（不推荐）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3990630" y="2945684"/>
            <a:ext cx="134912" cy="126825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106399" y="2679884"/>
            <a:ext cx="2008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</a:t>
            </a:r>
            <a:r>
              <a:rPr lang="en-US" altLang="zh-CN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离开</a:t>
            </a:r>
          </a:p>
        </p:txBody>
      </p:sp>
      <p:sp>
        <p:nvSpPr>
          <p:cNvPr id="31" name="矩形 30"/>
          <p:cNvSpPr/>
          <p:nvPr/>
        </p:nvSpPr>
        <p:spPr>
          <a:xfrm>
            <a:off x="6042895" y="274143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（推荐）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42896" y="3264659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（依题意）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3347" y="351048"/>
            <a:ext cx="6776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</a:rPr>
              <a:t>求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所得溶液中溶质质量分数的思路：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06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2371" y="477182"/>
            <a:ext cx="10515600" cy="4351338"/>
          </a:xfrm>
        </p:spPr>
        <p:txBody>
          <a:bodyPr/>
          <a:lstStyle/>
          <a:p>
            <a:pPr>
              <a:buNone/>
            </a:pPr>
            <a:endParaRPr lang="zh-CN" altLang="en-US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127" y="1353695"/>
            <a:ext cx="8012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第一步：从所得溶液入手，找出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所得溶质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5566" y="1938470"/>
            <a:ext cx="1107996" cy="16087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</a:rPr>
              <a:t>有序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644" y="420078"/>
            <a:ext cx="4138031" cy="923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66558" y="79388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溶液配制计算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83562" y="2369790"/>
            <a:ext cx="10450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第二步：从原料和配制过程中找出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溶质的来源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，加在一起；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83838" y="3573550"/>
            <a:ext cx="84497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第三步：溶质来源总和与所得溶质建立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等式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r>
              <a:rPr lang="en-US" altLang="zh-CN" sz="3200" b="1" dirty="0">
                <a:solidFill>
                  <a:schemeClr val="bg1"/>
                </a:solidFill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                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过程中可依据题意设未知量并求解。</a:t>
            </a:r>
            <a:endParaRPr lang="en-US" altLang="zh-CN" sz="32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3150" y="978538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计算出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1305" y="420375"/>
            <a:ext cx="5383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400" b="1" dirty="0">
                <a:solidFill>
                  <a:srgbClr val="FFFF00"/>
                </a:solidFill>
              </a:rPr>
              <a:t>= m(</a:t>
            </a:r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</a:t>
            </a:r>
            <a:r>
              <a:rPr lang="zh-CN" altLang="en-US" sz="2400" b="1" dirty="0">
                <a:solidFill>
                  <a:srgbClr val="FFFF00"/>
                </a:solidFill>
              </a:rPr>
              <a:t>液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 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zh-CN" altLang="en-US" sz="2400" b="1" dirty="0" smtClean="0">
                <a:solidFill>
                  <a:srgbClr val="FFFF00"/>
                </a:solidFill>
                <a:latin typeface="黑体"/>
                <a:ea typeface="黑体"/>
              </a:rPr>
              <a:t>所得浓度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4734" y="4649722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溶质来源总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09192" y="4629266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=m(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所得溶质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endParaRPr lang="en-US" altLang="zh-CN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6985" y="3198168"/>
            <a:ext cx="4138031" cy="923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23328" y="3526720"/>
            <a:ext cx="1936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练习巩固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448171" y="1643011"/>
            <a:ext cx="1514605" cy="1555157"/>
            <a:chOff x="8215313" y="5661025"/>
            <a:chExt cx="1185863" cy="1217613"/>
          </a:xfrm>
        </p:grpSpPr>
        <p:sp>
          <p:nvSpPr>
            <p:cNvPr id="13" name="Freeform 39"/>
            <p:cNvSpPr/>
            <p:nvPr/>
          </p:nvSpPr>
          <p:spPr bwMode="auto">
            <a:xfrm>
              <a:off x="8415338" y="6105525"/>
              <a:ext cx="400050" cy="190500"/>
            </a:xfrm>
            <a:custGeom>
              <a:avLst/>
              <a:gdLst>
                <a:gd name="T0" fmla="*/ 6 w 171"/>
                <a:gd name="T1" fmla="*/ 15 h 82"/>
                <a:gd name="T2" fmla="*/ 4 w 171"/>
                <a:gd name="T3" fmla="*/ 21 h 82"/>
                <a:gd name="T4" fmla="*/ 161 w 171"/>
                <a:gd name="T5" fmla="*/ 76 h 82"/>
                <a:gd name="T6" fmla="*/ 170 w 171"/>
                <a:gd name="T7" fmla="*/ 73 h 82"/>
                <a:gd name="T8" fmla="*/ 6 w 171"/>
                <a:gd name="T9" fmla="*/ 1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82">
                  <a:moveTo>
                    <a:pt x="6" y="15"/>
                  </a:moveTo>
                  <a:cubicBezTo>
                    <a:pt x="2" y="14"/>
                    <a:pt x="0" y="20"/>
                    <a:pt x="4" y="21"/>
                  </a:cubicBezTo>
                  <a:cubicBezTo>
                    <a:pt x="61" y="38"/>
                    <a:pt x="132" y="9"/>
                    <a:pt x="161" y="76"/>
                  </a:cubicBezTo>
                  <a:cubicBezTo>
                    <a:pt x="164" y="82"/>
                    <a:pt x="171" y="78"/>
                    <a:pt x="170" y="73"/>
                  </a:cubicBezTo>
                  <a:cubicBezTo>
                    <a:pt x="158" y="0"/>
                    <a:pt x="56" y="22"/>
                    <a:pt x="6" y="1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0"/>
            <p:cNvSpPr>
              <a:spLocks noEditPoints="1"/>
            </p:cNvSpPr>
            <p:nvPr/>
          </p:nvSpPr>
          <p:spPr bwMode="auto">
            <a:xfrm>
              <a:off x="8378826" y="6427787"/>
              <a:ext cx="517525" cy="336550"/>
            </a:xfrm>
            <a:custGeom>
              <a:avLst/>
              <a:gdLst>
                <a:gd name="T0" fmla="*/ 209 w 222"/>
                <a:gd name="T1" fmla="*/ 23 h 145"/>
                <a:gd name="T2" fmla="*/ 209 w 222"/>
                <a:gd name="T3" fmla="*/ 23 h 145"/>
                <a:gd name="T4" fmla="*/ 207 w 222"/>
                <a:gd name="T5" fmla="*/ 14 h 145"/>
                <a:gd name="T6" fmla="*/ 30 w 222"/>
                <a:gd name="T7" fmla="*/ 10 h 145"/>
                <a:gd name="T8" fmla="*/ 27 w 222"/>
                <a:gd name="T9" fmla="*/ 9 h 145"/>
                <a:gd name="T10" fmla="*/ 25 w 222"/>
                <a:gd name="T11" fmla="*/ 10 h 145"/>
                <a:gd name="T12" fmla="*/ 21 w 222"/>
                <a:gd name="T13" fmla="*/ 10 h 145"/>
                <a:gd name="T14" fmla="*/ 18 w 222"/>
                <a:gd name="T15" fmla="*/ 16 h 145"/>
                <a:gd name="T16" fmla="*/ 10 w 222"/>
                <a:gd name="T17" fmla="*/ 100 h 145"/>
                <a:gd name="T18" fmla="*/ 74 w 222"/>
                <a:gd name="T19" fmla="*/ 138 h 145"/>
                <a:gd name="T20" fmla="*/ 188 w 222"/>
                <a:gd name="T21" fmla="*/ 123 h 145"/>
                <a:gd name="T22" fmla="*/ 209 w 222"/>
                <a:gd name="T23" fmla="*/ 23 h 145"/>
                <a:gd name="T24" fmla="*/ 174 w 222"/>
                <a:gd name="T25" fmla="*/ 116 h 145"/>
                <a:gd name="T26" fmla="*/ 89 w 222"/>
                <a:gd name="T27" fmla="*/ 124 h 145"/>
                <a:gd name="T28" fmla="*/ 23 w 222"/>
                <a:gd name="T29" fmla="*/ 103 h 145"/>
                <a:gd name="T30" fmla="*/ 28 w 222"/>
                <a:gd name="T31" fmla="*/ 17 h 145"/>
                <a:gd name="T32" fmla="*/ 199 w 222"/>
                <a:gd name="T33" fmla="*/ 23 h 145"/>
                <a:gd name="T34" fmla="*/ 198 w 222"/>
                <a:gd name="T35" fmla="*/ 27 h 145"/>
                <a:gd name="T36" fmla="*/ 174 w 222"/>
                <a:gd name="T37" fmla="*/ 11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2" h="145">
                  <a:moveTo>
                    <a:pt x="209" y="23"/>
                  </a:moveTo>
                  <a:cubicBezTo>
                    <a:pt x="209" y="23"/>
                    <a:pt x="209" y="23"/>
                    <a:pt x="209" y="23"/>
                  </a:cubicBezTo>
                  <a:cubicBezTo>
                    <a:pt x="212" y="21"/>
                    <a:pt x="213" y="15"/>
                    <a:pt x="207" y="14"/>
                  </a:cubicBezTo>
                  <a:cubicBezTo>
                    <a:pt x="150" y="0"/>
                    <a:pt x="89" y="8"/>
                    <a:pt x="30" y="10"/>
                  </a:cubicBezTo>
                  <a:cubicBezTo>
                    <a:pt x="30" y="9"/>
                    <a:pt x="28" y="9"/>
                    <a:pt x="27" y="9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4" y="10"/>
                    <a:pt x="23" y="10"/>
                    <a:pt x="21" y="10"/>
                  </a:cubicBezTo>
                  <a:cubicBezTo>
                    <a:pt x="18" y="10"/>
                    <a:pt x="17" y="14"/>
                    <a:pt x="18" y="16"/>
                  </a:cubicBezTo>
                  <a:cubicBezTo>
                    <a:pt x="0" y="34"/>
                    <a:pt x="6" y="78"/>
                    <a:pt x="10" y="100"/>
                  </a:cubicBezTo>
                  <a:cubicBezTo>
                    <a:pt x="15" y="133"/>
                    <a:pt x="45" y="139"/>
                    <a:pt x="74" y="138"/>
                  </a:cubicBezTo>
                  <a:cubicBezTo>
                    <a:pt x="107" y="137"/>
                    <a:pt x="160" y="145"/>
                    <a:pt x="188" y="123"/>
                  </a:cubicBezTo>
                  <a:cubicBezTo>
                    <a:pt x="215" y="101"/>
                    <a:pt x="222" y="54"/>
                    <a:pt x="209" y="23"/>
                  </a:cubicBezTo>
                  <a:close/>
                  <a:moveTo>
                    <a:pt x="174" y="116"/>
                  </a:moveTo>
                  <a:cubicBezTo>
                    <a:pt x="151" y="130"/>
                    <a:pt x="115" y="123"/>
                    <a:pt x="89" y="124"/>
                  </a:cubicBezTo>
                  <a:cubicBezTo>
                    <a:pt x="64" y="125"/>
                    <a:pt x="34" y="133"/>
                    <a:pt x="23" y="103"/>
                  </a:cubicBezTo>
                  <a:cubicBezTo>
                    <a:pt x="13" y="77"/>
                    <a:pt x="17" y="42"/>
                    <a:pt x="28" y="17"/>
                  </a:cubicBezTo>
                  <a:cubicBezTo>
                    <a:pt x="85" y="18"/>
                    <a:pt x="142" y="15"/>
                    <a:pt x="199" y="23"/>
                  </a:cubicBezTo>
                  <a:cubicBezTo>
                    <a:pt x="198" y="24"/>
                    <a:pt x="197" y="26"/>
                    <a:pt x="198" y="27"/>
                  </a:cubicBezTo>
                  <a:cubicBezTo>
                    <a:pt x="206" y="56"/>
                    <a:pt x="202" y="100"/>
                    <a:pt x="174" y="116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1"/>
            <p:cNvSpPr/>
            <p:nvPr/>
          </p:nvSpPr>
          <p:spPr bwMode="auto">
            <a:xfrm>
              <a:off x="8429626" y="6489700"/>
              <a:ext cx="373063" cy="73025"/>
            </a:xfrm>
            <a:custGeom>
              <a:avLst/>
              <a:gdLst>
                <a:gd name="T0" fmla="*/ 154 w 160"/>
                <a:gd name="T1" fmla="*/ 18 h 31"/>
                <a:gd name="T2" fmla="*/ 8 w 160"/>
                <a:gd name="T3" fmla="*/ 7 h 31"/>
                <a:gd name="T4" fmla="*/ 5 w 160"/>
                <a:gd name="T5" fmla="*/ 15 h 31"/>
                <a:gd name="T6" fmla="*/ 151 w 160"/>
                <a:gd name="T7" fmla="*/ 28 h 31"/>
                <a:gd name="T8" fmla="*/ 154 w 160"/>
                <a:gd name="T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31">
                  <a:moveTo>
                    <a:pt x="154" y="18"/>
                  </a:moveTo>
                  <a:cubicBezTo>
                    <a:pt x="109" y="0"/>
                    <a:pt x="55" y="17"/>
                    <a:pt x="8" y="7"/>
                  </a:cubicBezTo>
                  <a:cubicBezTo>
                    <a:pt x="2" y="6"/>
                    <a:pt x="0" y="14"/>
                    <a:pt x="5" y="15"/>
                  </a:cubicBezTo>
                  <a:cubicBezTo>
                    <a:pt x="52" y="31"/>
                    <a:pt x="103" y="20"/>
                    <a:pt x="151" y="28"/>
                  </a:cubicBezTo>
                  <a:cubicBezTo>
                    <a:pt x="158" y="29"/>
                    <a:pt x="160" y="21"/>
                    <a:pt x="154" y="1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2"/>
            <p:cNvSpPr>
              <a:spLocks noEditPoints="1"/>
            </p:cNvSpPr>
            <p:nvPr/>
          </p:nvSpPr>
          <p:spPr bwMode="auto">
            <a:xfrm>
              <a:off x="8215313" y="5661025"/>
              <a:ext cx="1185863" cy="1217613"/>
            </a:xfrm>
            <a:custGeom>
              <a:avLst/>
              <a:gdLst>
                <a:gd name="T0" fmla="*/ 347 w 509"/>
                <a:gd name="T1" fmla="*/ 68 h 523"/>
                <a:gd name="T2" fmla="*/ 185 w 509"/>
                <a:gd name="T3" fmla="*/ 73 h 523"/>
                <a:gd name="T4" fmla="*/ 216 w 509"/>
                <a:gd name="T5" fmla="*/ 70 h 523"/>
                <a:gd name="T6" fmla="*/ 303 w 509"/>
                <a:gd name="T7" fmla="*/ 107 h 523"/>
                <a:gd name="T8" fmla="*/ 339 w 509"/>
                <a:gd name="T9" fmla="*/ 98 h 523"/>
                <a:gd name="T10" fmla="*/ 399 w 509"/>
                <a:gd name="T11" fmla="*/ 128 h 523"/>
                <a:gd name="T12" fmla="*/ 405 w 509"/>
                <a:gd name="T13" fmla="*/ 265 h 523"/>
                <a:gd name="T14" fmla="*/ 335 w 509"/>
                <a:gd name="T15" fmla="*/ 483 h 523"/>
                <a:gd name="T16" fmla="*/ 346 w 509"/>
                <a:gd name="T17" fmla="*/ 360 h 523"/>
                <a:gd name="T18" fmla="*/ 266 w 509"/>
                <a:gd name="T19" fmla="*/ 114 h 523"/>
                <a:gd name="T20" fmla="*/ 180 w 509"/>
                <a:gd name="T21" fmla="*/ 66 h 523"/>
                <a:gd name="T22" fmla="*/ 114 w 509"/>
                <a:gd name="T23" fmla="*/ 80 h 523"/>
                <a:gd name="T24" fmla="*/ 40 w 509"/>
                <a:gd name="T25" fmla="*/ 228 h 523"/>
                <a:gd name="T26" fmla="*/ 15 w 509"/>
                <a:gd name="T27" fmla="*/ 444 h 523"/>
                <a:gd name="T28" fmla="*/ 72 w 509"/>
                <a:gd name="T29" fmla="*/ 491 h 523"/>
                <a:gd name="T30" fmla="*/ 309 w 509"/>
                <a:gd name="T31" fmla="*/ 500 h 523"/>
                <a:gd name="T32" fmla="*/ 338 w 509"/>
                <a:gd name="T33" fmla="*/ 494 h 523"/>
                <a:gd name="T34" fmla="*/ 439 w 509"/>
                <a:gd name="T35" fmla="*/ 450 h 523"/>
                <a:gd name="T36" fmla="*/ 445 w 509"/>
                <a:gd name="T37" fmla="*/ 358 h 523"/>
                <a:gd name="T38" fmla="*/ 205 w 509"/>
                <a:gd name="T39" fmla="*/ 66 h 523"/>
                <a:gd name="T40" fmla="*/ 199 w 509"/>
                <a:gd name="T41" fmla="*/ 31 h 523"/>
                <a:gd name="T42" fmla="*/ 216 w 509"/>
                <a:gd name="T43" fmla="*/ 51 h 523"/>
                <a:gd name="T44" fmla="*/ 263 w 509"/>
                <a:gd name="T45" fmla="*/ 37 h 523"/>
                <a:gd name="T46" fmla="*/ 334 w 509"/>
                <a:gd name="T47" fmla="*/ 88 h 523"/>
                <a:gd name="T48" fmla="*/ 308 w 509"/>
                <a:gd name="T49" fmla="*/ 64 h 523"/>
                <a:gd name="T50" fmla="*/ 204 w 509"/>
                <a:gd name="T51" fmla="*/ 26 h 523"/>
                <a:gd name="T52" fmla="*/ 329 w 509"/>
                <a:gd name="T53" fmla="*/ 41 h 523"/>
                <a:gd name="T54" fmla="*/ 55 w 509"/>
                <a:gd name="T55" fmla="*/ 234 h 523"/>
                <a:gd name="T56" fmla="*/ 254 w 509"/>
                <a:gd name="T57" fmla="*/ 316 h 523"/>
                <a:gd name="T58" fmla="*/ 66 w 509"/>
                <a:gd name="T59" fmla="*/ 215 h 523"/>
                <a:gd name="T60" fmla="*/ 75 w 509"/>
                <a:gd name="T61" fmla="*/ 210 h 523"/>
                <a:gd name="T62" fmla="*/ 256 w 509"/>
                <a:gd name="T63" fmla="*/ 319 h 523"/>
                <a:gd name="T64" fmla="*/ 65 w 509"/>
                <a:gd name="T65" fmla="*/ 318 h 523"/>
                <a:gd name="T66" fmla="*/ 46 w 509"/>
                <a:gd name="T67" fmla="*/ 449 h 523"/>
                <a:gd name="T68" fmla="*/ 50 w 509"/>
                <a:gd name="T69" fmla="*/ 313 h 523"/>
                <a:gd name="T70" fmla="*/ 46 w 509"/>
                <a:gd name="T71" fmla="*/ 449 h 523"/>
                <a:gd name="T72" fmla="*/ 95 w 509"/>
                <a:gd name="T73" fmla="*/ 489 h 523"/>
                <a:gd name="T74" fmla="*/ 259 w 509"/>
                <a:gd name="T75" fmla="*/ 325 h 523"/>
                <a:gd name="T76" fmla="*/ 74 w 509"/>
                <a:gd name="T77" fmla="*/ 198 h 523"/>
                <a:gd name="T78" fmla="*/ 289 w 509"/>
                <a:gd name="T79" fmla="*/ 224 h 523"/>
                <a:gd name="T80" fmla="*/ 299 w 509"/>
                <a:gd name="T81" fmla="*/ 490 h 523"/>
                <a:gd name="T82" fmla="*/ 407 w 509"/>
                <a:gd name="T83" fmla="*/ 328 h 523"/>
                <a:gd name="T84" fmla="*/ 380 w 509"/>
                <a:gd name="T85" fmla="*/ 468 h 523"/>
                <a:gd name="T86" fmla="*/ 417 w 509"/>
                <a:gd name="T87" fmla="*/ 252 h 523"/>
                <a:gd name="T88" fmla="*/ 432 w 509"/>
                <a:gd name="T89" fmla="*/ 334 h 523"/>
                <a:gd name="T90" fmla="*/ 433 w 509"/>
                <a:gd name="T91" fmla="*/ 442 h 523"/>
                <a:gd name="T92" fmla="*/ 386 w 509"/>
                <a:gd name="T93" fmla="*/ 466 h 523"/>
                <a:gd name="T94" fmla="*/ 433 w 509"/>
                <a:gd name="T95" fmla="*/ 442 h 523"/>
                <a:gd name="T96" fmla="*/ 439 w 509"/>
                <a:gd name="T97" fmla="*/ 347 h 523"/>
                <a:gd name="T98" fmla="*/ 473 w 509"/>
                <a:gd name="T99" fmla="*/ 214 h 523"/>
                <a:gd name="T100" fmla="*/ 411 w 509"/>
                <a:gd name="T101" fmla="*/ 131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9" h="523">
                  <a:moveTo>
                    <a:pt x="496" y="207"/>
                  </a:moveTo>
                  <a:cubicBezTo>
                    <a:pt x="486" y="159"/>
                    <a:pt x="463" y="108"/>
                    <a:pt x="408" y="123"/>
                  </a:cubicBezTo>
                  <a:cubicBezTo>
                    <a:pt x="398" y="96"/>
                    <a:pt x="378" y="74"/>
                    <a:pt x="347" y="68"/>
                  </a:cubicBezTo>
                  <a:cubicBezTo>
                    <a:pt x="343" y="34"/>
                    <a:pt x="318" y="9"/>
                    <a:pt x="280" y="6"/>
                  </a:cubicBezTo>
                  <a:cubicBezTo>
                    <a:pt x="225" y="0"/>
                    <a:pt x="182" y="10"/>
                    <a:pt x="182" y="73"/>
                  </a:cubicBezTo>
                  <a:cubicBezTo>
                    <a:pt x="182" y="74"/>
                    <a:pt x="185" y="75"/>
                    <a:pt x="185" y="73"/>
                  </a:cubicBezTo>
                  <a:cubicBezTo>
                    <a:pt x="185" y="75"/>
                    <a:pt x="187" y="76"/>
                    <a:pt x="188" y="76"/>
                  </a:cubicBezTo>
                  <a:cubicBezTo>
                    <a:pt x="195" y="77"/>
                    <a:pt x="202" y="74"/>
                    <a:pt x="209" y="75"/>
                  </a:cubicBezTo>
                  <a:cubicBezTo>
                    <a:pt x="212" y="76"/>
                    <a:pt x="216" y="74"/>
                    <a:pt x="216" y="70"/>
                  </a:cubicBezTo>
                  <a:cubicBezTo>
                    <a:pt x="216" y="67"/>
                    <a:pt x="216" y="63"/>
                    <a:pt x="216" y="59"/>
                  </a:cubicBezTo>
                  <a:cubicBezTo>
                    <a:pt x="243" y="66"/>
                    <a:pt x="271" y="67"/>
                    <a:pt x="298" y="72"/>
                  </a:cubicBezTo>
                  <a:cubicBezTo>
                    <a:pt x="302" y="83"/>
                    <a:pt x="303" y="95"/>
                    <a:pt x="303" y="107"/>
                  </a:cubicBezTo>
                  <a:cubicBezTo>
                    <a:pt x="303" y="110"/>
                    <a:pt x="306" y="112"/>
                    <a:pt x="309" y="111"/>
                  </a:cubicBezTo>
                  <a:cubicBezTo>
                    <a:pt x="321" y="108"/>
                    <a:pt x="329" y="105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39" y="101"/>
                    <a:pt x="344" y="101"/>
                    <a:pt x="345" y="98"/>
                  </a:cubicBezTo>
                  <a:cubicBezTo>
                    <a:pt x="346" y="90"/>
                    <a:pt x="347" y="83"/>
                    <a:pt x="347" y="76"/>
                  </a:cubicBezTo>
                  <a:cubicBezTo>
                    <a:pt x="375" y="85"/>
                    <a:pt x="390" y="104"/>
                    <a:pt x="399" y="128"/>
                  </a:cubicBezTo>
                  <a:cubicBezTo>
                    <a:pt x="399" y="129"/>
                    <a:pt x="399" y="131"/>
                    <a:pt x="400" y="132"/>
                  </a:cubicBezTo>
                  <a:cubicBezTo>
                    <a:pt x="407" y="152"/>
                    <a:pt x="409" y="175"/>
                    <a:pt x="409" y="197"/>
                  </a:cubicBezTo>
                  <a:cubicBezTo>
                    <a:pt x="409" y="220"/>
                    <a:pt x="407" y="243"/>
                    <a:pt x="405" y="265"/>
                  </a:cubicBezTo>
                  <a:cubicBezTo>
                    <a:pt x="404" y="282"/>
                    <a:pt x="399" y="303"/>
                    <a:pt x="403" y="321"/>
                  </a:cubicBezTo>
                  <a:cubicBezTo>
                    <a:pt x="330" y="318"/>
                    <a:pt x="345" y="429"/>
                    <a:pt x="350" y="475"/>
                  </a:cubicBezTo>
                  <a:cubicBezTo>
                    <a:pt x="345" y="478"/>
                    <a:pt x="340" y="481"/>
                    <a:pt x="335" y="483"/>
                  </a:cubicBezTo>
                  <a:cubicBezTo>
                    <a:pt x="331" y="485"/>
                    <a:pt x="324" y="485"/>
                    <a:pt x="320" y="488"/>
                  </a:cubicBezTo>
                  <a:cubicBezTo>
                    <a:pt x="320" y="488"/>
                    <a:pt x="319" y="488"/>
                    <a:pt x="319" y="488"/>
                  </a:cubicBezTo>
                  <a:cubicBezTo>
                    <a:pt x="344" y="454"/>
                    <a:pt x="344" y="398"/>
                    <a:pt x="346" y="360"/>
                  </a:cubicBezTo>
                  <a:cubicBezTo>
                    <a:pt x="347" y="330"/>
                    <a:pt x="344" y="301"/>
                    <a:pt x="334" y="273"/>
                  </a:cubicBezTo>
                  <a:cubicBezTo>
                    <a:pt x="322" y="242"/>
                    <a:pt x="294" y="221"/>
                    <a:pt x="286" y="188"/>
                  </a:cubicBezTo>
                  <a:cubicBezTo>
                    <a:pt x="279" y="159"/>
                    <a:pt x="288" y="138"/>
                    <a:pt x="266" y="114"/>
                  </a:cubicBezTo>
                  <a:cubicBezTo>
                    <a:pt x="250" y="97"/>
                    <a:pt x="224" y="92"/>
                    <a:pt x="202" y="89"/>
                  </a:cubicBezTo>
                  <a:cubicBezTo>
                    <a:pt x="189" y="87"/>
                    <a:pt x="171" y="83"/>
                    <a:pt x="153" y="81"/>
                  </a:cubicBezTo>
                  <a:cubicBezTo>
                    <a:pt x="163" y="77"/>
                    <a:pt x="172" y="73"/>
                    <a:pt x="180" y="66"/>
                  </a:cubicBezTo>
                  <a:cubicBezTo>
                    <a:pt x="184" y="63"/>
                    <a:pt x="179" y="57"/>
                    <a:pt x="175" y="58"/>
                  </a:cubicBezTo>
                  <a:cubicBezTo>
                    <a:pt x="163" y="62"/>
                    <a:pt x="151" y="68"/>
                    <a:pt x="139" y="72"/>
                  </a:cubicBezTo>
                  <a:cubicBezTo>
                    <a:pt x="131" y="75"/>
                    <a:pt x="122" y="78"/>
                    <a:pt x="114" y="80"/>
                  </a:cubicBezTo>
                  <a:cubicBezTo>
                    <a:pt x="102" y="81"/>
                    <a:pt x="90" y="85"/>
                    <a:pt x="82" y="92"/>
                  </a:cubicBezTo>
                  <a:cubicBezTo>
                    <a:pt x="55" y="114"/>
                    <a:pt x="52" y="170"/>
                    <a:pt x="63" y="205"/>
                  </a:cubicBezTo>
                  <a:cubicBezTo>
                    <a:pt x="54" y="211"/>
                    <a:pt x="47" y="219"/>
                    <a:pt x="40" y="228"/>
                  </a:cubicBezTo>
                  <a:cubicBezTo>
                    <a:pt x="35" y="231"/>
                    <a:pt x="31" y="235"/>
                    <a:pt x="28" y="240"/>
                  </a:cubicBezTo>
                  <a:cubicBezTo>
                    <a:pt x="16" y="261"/>
                    <a:pt x="30" y="287"/>
                    <a:pt x="45" y="307"/>
                  </a:cubicBezTo>
                  <a:cubicBezTo>
                    <a:pt x="0" y="325"/>
                    <a:pt x="8" y="407"/>
                    <a:pt x="15" y="444"/>
                  </a:cubicBezTo>
                  <a:cubicBezTo>
                    <a:pt x="15" y="446"/>
                    <a:pt x="17" y="447"/>
                    <a:pt x="19" y="448"/>
                  </a:cubicBezTo>
                  <a:cubicBezTo>
                    <a:pt x="29" y="450"/>
                    <a:pt x="37" y="454"/>
                    <a:pt x="47" y="455"/>
                  </a:cubicBezTo>
                  <a:cubicBezTo>
                    <a:pt x="52" y="469"/>
                    <a:pt x="59" y="482"/>
                    <a:pt x="72" y="491"/>
                  </a:cubicBezTo>
                  <a:cubicBezTo>
                    <a:pt x="85" y="502"/>
                    <a:pt x="104" y="502"/>
                    <a:pt x="120" y="502"/>
                  </a:cubicBezTo>
                  <a:cubicBezTo>
                    <a:pt x="151" y="501"/>
                    <a:pt x="179" y="496"/>
                    <a:pt x="210" y="503"/>
                  </a:cubicBezTo>
                  <a:cubicBezTo>
                    <a:pt x="239" y="509"/>
                    <a:pt x="284" y="523"/>
                    <a:pt x="309" y="500"/>
                  </a:cubicBezTo>
                  <a:cubicBezTo>
                    <a:pt x="312" y="497"/>
                    <a:pt x="314" y="495"/>
                    <a:pt x="316" y="492"/>
                  </a:cubicBezTo>
                  <a:cubicBezTo>
                    <a:pt x="316" y="494"/>
                    <a:pt x="318" y="495"/>
                    <a:pt x="319" y="496"/>
                  </a:cubicBezTo>
                  <a:cubicBezTo>
                    <a:pt x="323" y="500"/>
                    <a:pt x="333" y="496"/>
                    <a:pt x="338" y="494"/>
                  </a:cubicBezTo>
                  <a:cubicBezTo>
                    <a:pt x="345" y="492"/>
                    <a:pt x="356" y="488"/>
                    <a:pt x="362" y="482"/>
                  </a:cubicBezTo>
                  <a:cubicBezTo>
                    <a:pt x="388" y="477"/>
                    <a:pt x="414" y="467"/>
                    <a:pt x="437" y="452"/>
                  </a:cubicBezTo>
                  <a:cubicBezTo>
                    <a:pt x="438" y="451"/>
                    <a:pt x="438" y="451"/>
                    <a:pt x="439" y="450"/>
                  </a:cubicBezTo>
                  <a:cubicBezTo>
                    <a:pt x="441" y="450"/>
                    <a:pt x="444" y="449"/>
                    <a:pt x="444" y="445"/>
                  </a:cubicBezTo>
                  <a:cubicBezTo>
                    <a:pt x="444" y="427"/>
                    <a:pt x="448" y="389"/>
                    <a:pt x="443" y="360"/>
                  </a:cubicBezTo>
                  <a:cubicBezTo>
                    <a:pt x="443" y="359"/>
                    <a:pt x="444" y="359"/>
                    <a:pt x="445" y="358"/>
                  </a:cubicBezTo>
                  <a:cubicBezTo>
                    <a:pt x="464" y="340"/>
                    <a:pt x="489" y="320"/>
                    <a:pt x="499" y="294"/>
                  </a:cubicBezTo>
                  <a:cubicBezTo>
                    <a:pt x="509" y="265"/>
                    <a:pt x="502" y="236"/>
                    <a:pt x="496" y="207"/>
                  </a:cubicBezTo>
                  <a:close/>
                  <a:moveTo>
                    <a:pt x="205" y="66"/>
                  </a:moveTo>
                  <a:cubicBezTo>
                    <a:pt x="199" y="67"/>
                    <a:pt x="193" y="68"/>
                    <a:pt x="187" y="69"/>
                  </a:cubicBezTo>
                  <a:cubicBezTo>
                    <a:pt x="187" y="69"/>
                    <a:pt x="186" y="70"/>
                    <a:pt x="186" y="70"/>
                  </a:cubicBezTo>
                  <a:cubicBezTo>
                    <a:pt x="188" y="56"/>
                    <a:pt x="191" y="42"/>
                    <a:pt x="199" y="31"/>
                  </a:cubicBezTo>
                  <a:cubicBezTo>
                    <a:pt x="202" y="32"/>
                    <a:pt x="205" y="32"/>
                    <a:pt x="208" y="33"/>
                  </a:cubicBezTo>
                  <a:cubicBezTo>
                    <a:pt x="204" y="43"/>
                    <a:pt x="204" y="55"/>
                    <a:pt x="205" y="66"/>
                  </a:cubicBezTo>
                  <a:close/>
                  <a:moveTo>
                    <a:pt x="216" y="51"/>
                  </a:moveTo>
                  <a:cubicBezTo>
                    <a:pt x="216" y="51"/>
                    <a:pt x="216" y="51"/>
                    <a:pt x="216" y="51"/>
                  </a:cubicBezTo>
                  <a:cubicBezTo>
                    <a:pt x="216" y="45"/>
                    <a:pt x="217" y="40"/>
                    <a:pt x="217" y="34"/>
                  </a:cubicBezTo>
                  <a:cubicBezTo>
                    <a:pt x="232" y="35"/>
                    <a:pt x="248" y="34"/>
                    <a:pt x="263" y="37"/>
                  </a:cubicBezTo>
                  <a:cubicBezTo>
                    <a:pt x="277" y="40"/>
                    <a:pt x="286" y="47"/>
                    <a:pt x="292" y="57"/>
                  </a:cubicBezTo>
                  <a:cubicBezTo>
                    <a:pt x="268" y="50"/>
                    <a:pt x="241" y="55"/>
                    <a:pt x="216" y="51"/>
                  </a:cubicBezTo>
                  <a:close/>
                  <a:moveTo>
                    <a:pt x="334" y="88"/>
                  </a:moveTo>
                  <a:cubicBezTo>
                    <a:pt x="327" y="93"/>
                    <a:pt x="320" y="97"/>
                    <a:pt x="312" y="100"/>
                  </a:cubicBezTo>
                  <a:cubicBezTo>
                    <a:pt x="312" y="90"/>
                    <a:pt x="312" y="79"/>
                    <a:pt x="309" y="70"/>
                  </a:cubicBezTo>
                  <a:cubicBezTo>
                    <a:pt x="310" y="68"/>
                    <a:pt x="310" y="65"/>
                    <a:pt x="308" y="64"/>
                  </a:cubicBezTo>
                  <a:cubicBezTo>
                    <a:pt x="307" y="64"/>
                    <a:pt x="307" y="64"/>
                    <a:pt x="307" y="64"/>
                  </a:cubicBezTo>
                  <a:cubicBezTo>
                    <a:pt x="303" y="50"/>
                    <a:pt x="294" y="39"/>
                    <a:pt x="280" y="32"/>
                  </a:cubicBezTo>
                  <a:cubicBezTo>
                    <a:pt x="260" y="23"/>
                    <a:pt x="228" y="22"/>
                    <a:pt x="204" y="26"/>
                  </a:cubicBezTo>
                  <a:cubicBezTo>
                    <a:pt x="206" y="25"/>
                    <a:pt x="207" y="23"/>
                    <a:pt x="209" y="22"/>
                  </a:cubicBezTo>
                  <a:cubicBezTo>
                    <a:pt x="225" y="10"/>
                    <a:pt x="252" y="13"/>
                    <a:pt x="271" y="14"/>
                  </a:cubicBezTo>
                  <a:cubicBezTo>
                    <a:pt x="293" y="16"/>
                    <a:pt x="316" y="21"/>
                    <a:pt x="329" y="41"/>
                  </a:cubicBezTo>
                  <a:cubicBezTo>
                    <a:pt x="337" y="54"/>
                    <a:pt x="336" y="71"/>
                    <a:pt x="337" y="87"/>
                  </a:cubicBezTo>
                  <a:cubicBezTo>
                    <a:pt x="336" y="87"/>
                    <a:pt x="335" y="87"/>
                    <a:pt x="334" y="88"/>
                  </a:cubicBezTo>
                  <a:close/>
                  <a:moveTo>
                    <a:pt x="55" y="234"/>
                  </a:moveTo>
                  <a:cubicBezTo>
                    <a:pt x="77" y="227"/>
                    <a:pt x="107" y="233"/>
                    <a:pt x="131" y="233"/>
                  </a:cubicBezTo>
                  <a:cubicBezTo>
                    <a:pt x="190" y="234"/>
                    <a:pt x="244" y="246"/>
                    <a:pt x="245" y="316"/>
                  </a:cubicBezTo>
                  <a:cubicBezTo>
                    <a:pt x="245" y="322"/>
                    <a:pt x="253" y="322"/>
                    <a:pt x="254" y="316"/>
                  </a:cubicBezTo>
                  <a:cubicBezTo>
                    <a:pt x="263" y="233"/>
                    <a:pt x="181" y="223"/>
                    <a:pt x="117" y="224"/>
                  </a:cubicBezTo>
                  <a:cubicBezTo>
                    <a:pt x="101" y="224"/>
                    <a:pt x="77" y="219"/>
                    <a:pt x="57" y="223"/>
                  </a:cubicBezTo>
                  <a:cubicBezTo>
                    <a:pt x="60" y="220"/>
                    <a:pt x="63" y="218"/>
                    <a:pt x="66" y="215"/>
                  </a:cubicBezTo>
                  <a:cubicBezTo>
                    <a:pt x="67" y="216"/>
                    <a:pt x="67" y="218"/>
                    <a:pt x="68" y="219"/>
                  </a:cubicBezTo>
                  <a:cubicBezTo>
                    <a:pt x="70" y="224"/>
                    <a:pt x="77" y="220"/>
                    <a:pt x="76" y="215"/>
                  </a:cubicBezTo>
                  <a:cubicBezTo>
                    <a:pt x="76" y="213"/>
                    <a:pt x="75" y="212"/>
                    <a:pt x="75" y="210"/>
                  </a:cubicBezTo>
                  <a:cubicBezTo>
                    <a:pt x="107" y="192"/>
                    <a:pt x="145" y="195"/>
                    <a:pt x="187" y="198"/>
                  </a:cubicBezTo>
                  <a:cubicBezTo>
                    <a:pt x="219" y="200"/>
                    <a:pt x="250" y="204"/>
                    <a:pt x="259" y="240"/>
                  </a:cubicBezTo>
                  <a:cubicBezTo>
                    <a:pt x="265" y="265"/>
                    <a:pt x="263" y="295"/>
                    <a:pt x="256" y="319"/>
                  </a:cubicBezTo>
                  <a:cubicBezTo>
                    <a:pt x="256" y="320"/>
                    <a:pt x="256" y="320"/>
                    <a:pt x="256" y="321"/>
                  </a:cubicBezTo>
                  <a:cubicBezTo>
                    <a:pt x="256" y="321"/>
                    <a:pt x="255" y="320"/>
                    <a:pt x="254" y="320"/>
                  </a:cubicBezTo>
                  <a:cubicBezTo>
                    <a:pt x="191" y="319"/>
                    <a:pt x="127" y="314"/>
                    <a:pt x="65" y="318"/>
                  </a:cubicBezTo>
                  <a:cubicBezTo>
                    <a:pt x="64" y="315"/>
                    <a:pt x="61" y="315"/>
                    <a:pt x="59" y="316"/>
                  </a:cubicBezTo>
                  <a:cubicBezTo>
                    <a:pt x="46" y="293"/>
                    <a:pt x="16" y="247"/>
                    <a:pt x="55" y="234"/>
                  </a:cubicBezTo>
                  <a:close/>
                  <a:moveTo>
                    <a:pt x="46" y="449"/>
                  </a:moveTo>
                  <a:cubicBezTo>
                    <a:pt x="30" y="444"/>
                    <a:pt x="25" y="437"/>
                    <a:pt x="23" y="421"/>
                  </a:cubicBezTo>
                  <a:cubicBezTo>
                    <a:pt x="21" y="408"/>
                    <a:pt x="21" y="395"/>
                    <a:pt x="21" y="383"/>
                  </a:cubicBezTo>
                  <a:cubicBezTo>
                    <a:pt x="22" y="354"/>
                    <a:pt x="30" y="332"/>
                    <a:pt x="50" y="313"/>
                  </a:cubicBezTo>
                  <a:cubicBezTo>
                    <a:pt x="53" y="317"/>
                    <a:pt x="55" y="320"/>
                    <a:pt x="58" y="322"/>
                  </a:cubicBezTo>
                  <a:cubicBezTo>
                    <a:pt x="58" y="322"/>
                    <a:pt x="58" y="322"/>
                    <a:pt x="58" y="322"/>
                  </a:cubicBezTo>
                  <a:cubicBezTo>
                    <a:pt x="50" y="359"/>
                    <a:pt x="36" y="409"/>
                    <a:pt x="46" y="449"/>
                  </a:cubicBezTo>
                  <a:close/>
                  <a:moveTo>
                    <a:pt x="299" y="490"/>
                  </a:moveTo>
                  <a:cubicBezTo>
                    <a:pt x="276" y="513"/>
                    <a:pt x="224" y="494"/>
                    <a:pt x="197" y="488"/>
                  </a:cubicBezTo>
                  <a:cubicBezTo>
                    <a:pt x="163" y="481"/>
                    <a:pt x="129" y="495"/>
                    <a:pt x="95" y="489"/>
                  </a:cubicBezTo>
                  <a:cubicBezTo>
                    <a:pt x="29" y="479"/>
                    <a:pt x="60" y="372"/>
                    <a:pt x="64" y="324"/>
                  </a:cubicBezTo>
                  <a:cubicBezTo>
                    <a:pt x="127" y="329"/>
                    <a:pt x="192" y="336"/>
                    <a:pt x="254" y="331"/>
                  </a:cubicBezTo>
                  <a:cubicBezTo>
                    <a:pt x="258" y="331"/>
                    <a:pt x="259" y="328"/>
                    <a:pt x="259" y="325"/>
                  </a:cubicBezTo>
                  <a:cubicBezTo>
                    <a:pt x="262" y="326"/>
                    <a:pt x="265" y="326"/>
                    <a:pt x="266" y="322"/>
                  </a:cubicBezTo>
                  <a:cubicBezTo>
                    <a:pt x="285" y="271"/>
                    <a:pt x="277" y="194"/>
                    <a:pt x="211" y="188"/>
                  </a:cubicBezTo>
                  <a:cubicBezTo>
                    <a:pt x="165" y="184"/>
                    <a:pt x="113" y="178"/>
                    <a:pt x="74" y="198"/>
                  </a:cubicBezTo>
                  <a:cubicBezTo>
                    <a:pt x="69" y="159"/>
                    <a:pt x="67" y="101"/>
                    <a:pt x="112" y="96"/>
                  </a:cubicBezTo>
                  <a:cubicBezTo>
                    <a:pt x="148" y="92"/>
                    <a:pt x="194" y="98"/>
                    <a:pt x="229" y="107"/>
                  </a:cubicBezTo>
                  <a:cubicBezTo>
                    <a:pt x="287" y="122"/>
                    <a:pt x="264" y="184"/>
                    <a:pt x="289" y="224"/>
                  </a:cubicBezTo>
                  <a:cubicBezTo>
                    <a:pt x="302" y="245"/>
                    <a:pt x="317" y="261"/>
                    <a:pt x="325" y="285"/>
                  </a:cubicBezTo>
                  <a:cubicBezTo>
                    <a:pt x="334" y="312"/>
                    <a:pt x="333" y="342"/>
                    <a:pt x="331" y="369"/>
                  </a:cubicBezTo>
                  <a:cubicBezTo>
                    <a:pt x="329" y="406"/>
                    <a:pt x="328" y="462"/>
                    <a:pt x="299" y="490"/>
                  </a:cubicBezTo>
                  <a:close/>
                  <a:moveTo>
                    <a:pt x="364" y="474"/>
                  </a:moveTo>
                  <a:cubicBezTo>
                    <a:pt x="362" y="472"/>
                    <a:pt x="360" y="471"/>
                    <a:pt x="357" y="471"/>
                  </a:cubicBezTo>
                  <a:cubicBezTo>
                    <a:pt x="355" y="424"/>
                    <a:pt x="340" y="328"/>
                    <a:pt x="407" y="328"/>
                  </a:cubicBezTo>
                  <a:cubicBezTo>
                    <a:pt x="417" y="328"/>
                    <a:pt x="423" y="334"/>
                    <a:pt x="428" y="342"/>
                  </a:cubicBezTo>
                  <a:cubicBezTo>
                    <a:pt x="428" y="343"/>
                    <a:pt x="428" y="343"/>
                    <a:pt x="428" y="343"/>
                  </a:cubicBezTo>
                  <a:cubicBezTo>
                    <a:pt x="371" y="353"/>
                    <a:pt x="363" y="420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5" y="471"/>
                    <a:pt x="369" y="473"/>
                    <a:pt x="364" y="474"/>
                  </a:cubicBezTo>
                  <a:close/>
                  <a:moveTo>
                    <a:pt x="417" y="252"/>
                  </a:moveTo>
                  <a:cubicBezTo>
                    <a:pt x="419" y="226"/>
                    <a:pt x="421" y="200"/>
                    <a:pt x="419" y="175"/>
                  </a:cubicBezTo>
                  <a:cubicBezTo>
                    <a:pt x="460" y="154"/>
                    <a:pt x="467" y="230"/>
                    <a:pt x="468" y="255"/>
                  </a:cubicBezTo>
                  <a:cubicBezTo>
                    <a:pt x="470" y="285"/>
                    <a:pt x="447" y="309"/>
                    <a:pt x="432" y="334"/>
                  </a:cubicBezTo>
                  <a:cubicBezTo>
                    <a:pt x="427" y="327"/>
                    <a:pt x="421" y="323"/>
                    <a:pt x="412" y="321"/>
                  </a:cubicBezTo>
                  <a:cubicBezTo>
                    <a:pt x="417" y="300"/>
                    <a:pt x="416" y="274"/>
                    <a:pt x="417" y="252"/>
                  </a:cubicBezTo>
                  <a:close/>
                  <a:moveTo>
                    <a:pt x="433" y="442"/>
                  </a:moveTo>
                  <a:cubicBezTo>
                    <a:pt x="433" y="442"/>
                    <a:pt x="432" y="442"/>
                    <a:pt x="431" y="443"/>
                  </a:cubicBezTo>
                  <a:cubicBezTo>
                    <a:pt x="417" y="452"/>
                    <a:pt x="402" y="460"/>
                    <a:pt x="386" y="466"/>
                  </a:cubicBezTo>
                  <a:cubicBezTo>
                    <a:pt x="386" y="466"/>
                    <a:pt x="386" y="466"/>
                    <a:pt x="386" y="466"/>
                  </a:cubicBezTo>
                  <a:cubicBezTo>
                    <a:pt x="379" y="424"/>
                    <a:pt x="376" y="360"/>
                    <a:pt x="432" y="353"/>
                  </a:cubicBezTo>
                  <a:cubicBezTo>
                    <a:pt x="432" y="353"/>
                    <a:pt x="432" y="353"/>
                    <a:pt x="432" y="353"/>
                  </a:cubicBezTo>
                  <a:cubicBezTo>
                    <a:pt x="439" y="380"/>
                    <a:pt x="433" y="423"/>
                    <a:pt x="433" y="442"/>
                  </a:cubicBezTo>
                  <a:close/>
                  <a:moveTo>
                    <a:pt x="483" y="301"/>
                  </a:moveTo>
                  <a:cubicBezTo>
                    <a:pt x="472" y="319"/>
                    <a:pt x="454" y="334"/>
                    <a:pt x="440" y="349"/>
                  </a:cubicBezTo>
                  <a:cubicBezTo>
                    <a:pt x="440" y="348"/>
                    <a:pt x="439" y="348"/>
                    <a:pt x="439" y="347"/>
                  </a:cubicBezTo>
                  <a:cubicBezTo>
                    <a:pt x="439" y="346"/>
                    <a:pt x="439" y="346"/>
                    <a:pt x="440" y="346"/>
                  </a:cubicBezTo>
                  <a:cubicBezTo>
                    <a:pt x="452" y="325"/>
                    <a:pt x="467" y="306"/>
                    <a:pt x="476" y="283"/>
                  </a:cubicBezTo>
                  <a:cubicBezTo>
                    <a:pt x="484" y="261"/>
                    <a:pt x="479" y="236"/>
                    <a:pt x="473" y="214"/>
                  </a:cubicBezTo>
                  <a:cubicBezTo>
                    <a:pt x="467" y="189"/>
                    <a:pt x="448" y="135"/>
                    <a:pt x="418" y="167"/>
                  </a:cubicBezTo>
                  <a:cubicBezTo>
                    <a:pt x="418" y="166"/>
                    <a:pt x="418" y="164"/>
                    <a:pt x="418" y="163"/>
                  </a:cubicBezTo>
                  <a:cubicBezTo>
                    <a:pt x="417" y="152"/>
                    <a:pt x="414" y="141"/>
                    <a:pt x="411" y="131"/>
                  </a:cubicBezTo>
                  <a:cubicBezTo>
                    <a:pt x="467" y="122"/>
                    <a:pt x="480" y="179"/>
                    <a:pt x="488" y="225"/>
                  </a:cubicBezTo>
                  <a:cubicBezTo>
                    <a:pt x="493" y="252"/>
                    <a:pt x="497" y="276"/>
                    <a:pt x="483" y="30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9899" y="498511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40037" y="827063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979507"/>
            <a:ext cx="107710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（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）现有碳酸钠和氯化钠的固体混合物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12.6g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，其中含氧元素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4.8g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，将该混合物加入到一定质量的稀盐酸中，恰好完全反应，得到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137g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氯化钠溶液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：（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）原固体混合物中碳酸钠的质量分数（结果保留至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）所用稀盐酸中溶质的质量分数（结果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0270" y="3696296"/>
            <a:ext cx="10771094" cy="2172669"/>
            <a:chOff x="578224" y="3050840"/>
            <a:chExt cx="10771094" cy="2172669"/>
          </a:xfrm>
        </p:grpSpPr>
        <p:sp>
          <p:nvSpPr>
            <p:cNvPr id="2" name="矩形 1"/>
            <p:cNvSpPr/>
            <p:nvPr/>
          </p:nvSpPr>
          <p:spPr>
            <a:xfrm>
              <a:off x="578224" y="3175961"/>
              <a:ext cx="10771094" cy="2047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现有碳酸钠和氯化钠的固体混合物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12.6g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，其中含氧元素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4.8g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，将该混合物加入到一定质量的稀盐酸中，恰好完全反应，得到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137g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氯化钠溶液。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750679" y="3050840"/>
              <a:ext cx="878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err="1" smtClean="0">
                  <a:solidFill>
                    <a:srgbClr val="FFFF00"/>
                  </a:solidFill>
                </a:rPr>
                <a:t>NaCl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063609" y="3062268"/>
              <a:ext cx="131536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Na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2800" b="1" dirty="0" smtClean="0">
                  <a:solidFill>
                    <a:srgbClr val="FFFF00"/>
                  </a:solidFill>
                </a:rPr>
                <a:t>CO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3</a:t>
              </a:r>
              <a:endParaRPr lang="zh-CN" altLang="en-US" sz="20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113340" y="4448695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16284" y="3244334"/>
            <a:ext cx="8416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）原固体混合物中碳酸钠的质量分数（结果保留至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30525" y="5018590"/>
            <a:ext cx="878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18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0270" y="3696296"/>
            <a:ext cx="10771094" cy="2172669"/>
            <a:chOff x="578224" y="3050840"/>
            <a:chExt cx="10771094" cy="2172669"/>
          </a:xfrm>
        </p:grpSpPr>
        <p:sp>
          <p:nvSpPr>
            <p:cNvPr id="2" name="矩形 1"/>
            <p:cNvSpPr/>
            <p:nvPr/>
          </p:nvSpPr>
          <p:spPr>
            <a:xfrm>
              <a:off x="578224" y="3175961"/>
              <a:ext cx="10771094" cy="2047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现有碳酸钠和氯化钠的固体混合物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12.6g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，其中含氧元素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4.8g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，将该混合物加入到一定质量的稀盐酸中，恰好完全反应，得到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137g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氯化钠溶液。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791018" y="3050840"/>
              <a:ext cx="878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err="1" smtClean="0">
                  <a:solidFill>
                    <a:srgbClr val="FFFF00"/>
                  </a:solidFill>
                </a:rPr>
                <a:t>NaCl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278761" y="3062268"/>
              <a:ext cx="131536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Na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2800" b="1" dirty="0" smtClean="0">
                  <a:solidFill>
                    <a:srgbClr val="FFFF00"/>
                  </a:solidFill>
                </a:rPr>
                <a:t>CO</a:t>
              </a:r>
              <a:r>
                <a:rPr lang="en-US" altLang="zh-CN" sz="2000" b="1" dirty="0" smtClean="0">
                  <a:solidFill>
                    <a:srgbClr val="FFFF00"/>
                  </a:solidFill>
                </a:rPr>
                <a:t>3</a:t>
              </a:r>
              <a:endParaRPr lang="zh-CN" altLang="en-US" sz="20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074704" y="4360031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54633" y="5018590"/>
            <a:ext cx="878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52122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16284" y="3244334"/>
            <a:ext cx="8416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）原固体混合物中碳酸钠的质量分数（结果保留至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9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0270" y="3667383"/>
            <a:ext cx="10771094" cy="2462358"/>
            <a:chOff x="578224" y="3021927"/>
            <a:chExt cx="10771094" cy="2462358"/>
          </a:xfrm>
        </p:grpSpPr>
        <p:sp>
          <p:nvSpPr>
            <p:cNvPr id="2" name="矩形 1"/>
            <p:cNvSpPr/>
            <p:nvPr/>
          </p:nvSpPr>
          <p:spPr>
            <a:xfrm>
              <a:off x="578224" y="3175961"/>
              <a:ext cx="1077109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现有碳酸钠和氯化钠的固体混合物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12.6g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，其中含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氧元素</a:t>
              </a:r>
              <a:r>
                <a:rPr lang="en-US" altLang="zh-CN" sz="32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4.8g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，将该混合物加入到一定质量的稀盐酸中，恰好完全反应，得到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137g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氯化钠溶液。</a:t>
              </a:r>
              <a:endPara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059960" y="3050840"/>
              <a:ext cx="878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err="1" smtClean="0">
                  <a:solidFill>
                    <a:srgbClr val="FFFF00"/>
                  </a:solidFill>
                </a:rPr>
                <a:t>NaCl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278760" y="3021927"/>
              <a:ext cx="15352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Na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2800" b="1" dirty="0" smtClean="0">
                  <a:solidFill>
                    <a:srgbClr val="FFFF00"/>
                  </a:solidFill>
                </a:rPr>
                <a:t>C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O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3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9251413" y="4448695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03948" y="925003"/>
            <a:ext cx="211686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  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～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106          48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      x           4.8g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88741" y="2262463"/>
            <a:ext cx="2014956" cy="1057475"/>
            <a:chOff x="8588741" y="2262463"/>
            <a:chExt cx="2014956" cy="1057475"/>
          </a:xfrm>
        </p:grpSpPr>
        <p:grpSp>
          <p:nvGrpSpPr>
            <p:cNvPr id="12" name="组合 11"/>
            <p:cNvGrpSpPr/>
            <p:nvPr/>
          </p:nvGrpSpPr>
          <p:grpSpPr>
            <a:xfrm>
              <a:off x="8588741" y="2262463"/>
              <a:ext cx="2014956" cy="1057475"/>
              <a:chOff x="7007720" y="2804064"/>
              <a:chExt cx="2014956" cy="10574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127812" y="3181176"/>
                <a:ext cx="373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06427" y="333831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4.8g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22" name="直接连接符 2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8334600" y="2868136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48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9025625" y="3224350"/>
            <a:ext cx="1888675" cy="707886"/>
            <a:chOff x="2104184" y="4317103"/>
            <a:chExt cx="1888675" cy="707886"/>
          </a:xfrm>
        </p:grpSpPr>
        <p:sp>
          <p:nvSpPr>
            <p:cNvPr id="26" name="TextBox 25"/>
            <p:cNvSpPr txBox="1"/>
            <p:nvPr/>
          </p:nvSpPr>
          <p:spPr>
            <a:xfrm>
              <a:off x="2104184" y="4317103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x</a:t>
              </a:r>
              <a:endParaRPr lang="zh-CN" altLang="en-US" sz="4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10.6g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114077" y="2132007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10.6g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44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580" y="4506402"/>
            <a:ext cx="10771094" cy="2114783"/>
            <a:chOff x="672534" y="3860946"/>
            <a:chExt cx="10771094" cy="2114783"/>
          </a:xfrm>
        </p:grpSpPr>
        <p:sp>
          <p:nvSpPr>
            <p:cNvPr id="2" name="矩形 1"/>
            <p:cNvSpPr/>
            <p:nvPr/>
          </p:nvSpPr>
          <p:spPr>
            <a:xfrm>
              <a:off x="672534" y="3928181"/>
              <a:ext cx="10771094" cy="2047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现有碳酸钠和氯化钠的固体混合物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12.6g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，其中含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氧元素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4.8g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，将该混合物加入到一定质量的稀盐酸中，恰好完全反应，得到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137g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氯化钠溶液。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762312" y="3863130"/>
              <a:ext cx="878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err="1" smtClean="0">
                  <a:solidFill>
                    <a:srgbClr val="FFFF00"/>
                  </a:solidFill>
                </a:rPr>
                <a:t>NaCl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118311" y="3860946"/>
              <a:ext cx="12640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Na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2800" b="1" dirty="0" smtClean="0">
                  <a:solidFill>
                    <a:srgbClr val="FFFF00"/>
                  </a:solidFill>
                </a:rPr>
                <a:t>C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O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3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194013" y="5074191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03948" y="925003"/>
            <a:ext cx="2059153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 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～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106          48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      x           4.8g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88741" y="2262463"/>
            <a:ext cx="2014956" cy="1057475"/>
            <a:chOff x="8588741" y="2262463"/>
            <a:chExt cx="2014956" cy="1057475"/>
          </a:xfrm>
        </p:grpSpPr>
        <p:grpSp>
          <p:nvGrpSpPr>
            <p:cNvPr id="12" name="组合 11"/>
            <p:cNvGrpSpPr/>
            <p:nvPr/>
          </p:nvGrpSpPr>
          <p:grpSpPr>
            <a:xfrm>
              <a:off x="8588741" y="2262463"/>
              <a:ext cx="2014956" cy="1057475"/>
              <a:chOff x="7007720" y="2804064"/>
              <a:chExt cx="2014956" cy="10574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127812" y="3181176"/>
                <a:ext cx="373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06427" y="333831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4.8g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22" name="直接连接符 2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8334600" y="2868136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48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9025625" y="3224350"/>
            <a:ext cx="1888675" cy="707886"/>
            <a:chOff x="2104184" y="4317103"/>
            <a:chExt cx="1888675" cy="707886"/>
          </a:xfrm>
        </p:grpSpPr>
        <p:sp>
          <p:nvSpPr>
            <p:cNvPr id="26" name="TextBox 25"/>
            <p:cNvSpPr txBox="1"/>
            <p:nvPr/>
          </p:nvSpPr>
          <p:spPr>
            <a:xfrm>
              <a:off x="2104184" y="4317103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x</a:t>
              </a:r>
              <a:endParaRPr lang="zh-CN" altLang="en-US" sz="4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10.6g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68439" y="2008896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y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07241" y="433762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4077" y="2132007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10.6g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68439" y="4089253"/>
            <a:ext cx="7898316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）所用稀盐酸中溶质的质量分数（结果保留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75" name="矩形 74"/>
          <p:cNvSpPr/>
          <p:nvPr/>
        </p:nvSpPr>
        <p:spPr>
          <a:xfrm>
            <a:off x="2652895" y="5777093"/>
            <a:ext cx="878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745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0270" y="3696296"/>
            <a:ext cx="10771094" cy="2433445"/>
            <a:chOff x="578224" y="3050840"/>
            <a:chExt cx="10771094" cy="2433445"/>
          </a:xfrm>
        </p:grpSpPr>
        <p:sp>
          <p:nvSpPr>
            <p:cNvPr id="2" name="矩形 1"/>
            <p:cNvSpPr/>
            <p:nvPr/>
          </p:nvSpPr>
          <p:spPr>
            <a:xfrm>
              <a:off x="578224" y="3175961"/>
              <a:ext cx="1077109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现有碳酸钠和氯化钠的固体混合物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12.6g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，其中含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氧元素</a:t>
              </a:r>
              <a:r>
                <a:rPr lang="en-US" altLang="zh-CN" sz="32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4.8g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，将该混合物加入到一定质量的稀盐酸中，恰好完全反应，得到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137g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氯化钠溶液。</a:t>
              </a:r>
              <a:endPara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059960" y="3050840"/>
              <a:ext cx="878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err="1" smtClean="0">
                  <a:solidFill>
                    <a:srgbClr val="FFFF00"/>
                  </a:solidFill>
                </a:rPr>
                <a:t>NaCl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278761" y="3062268"/>
              <a:ext cx="12640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Na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2</a:t>
              </a:r>
              <a:r>
                <a:rPr lang="en-US" altLang="zh-CN" sz="2800" b="1" dirty="0" smtClean="0">
                  <a:solidFill>
                    <a:srgbClr val="FFFF00"/>
                  </a:solidFill>
                </a:rPr>
                <a:t>C</a:t>
              </a:r>
              <a:r>
                <a:rPr lang="en-US" altLang="zh-CN" sz="2800" b="1" dirty="0" smtClean="0">
                  <a:solidFill>
                    <a:srgbClr val="FF0000"/>
                  </a:solidFill>
                </a:rPr>
                <a:t>O</a:t>
              </a:r>
              <a:r>
                <a:rPr lang="en-US" altLang="zh-CN" sz="1600" b="1" dirty="0" smtClean="0">
                  <a:solidFill>
                    <a:srgbClr val="FFFF00"/>
                  </a:solidFill>
                </a:rPr>
                <a:t>3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9251413" y="4448695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03948" y="925003"/>
            <a:ext cx="2059153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  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～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106          48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      x           4.8g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88741" y="2262463"/>
            <a:ext cx="2014956" cy="1057475"/>
            <a:chOff x="8588741" y="2262463"/>
            <a:chExt cx="2014956" cy="1057475"/>
          </a:xfrm>
        </p:grpSpPr>
        <p:grpSp>
          <p:nvGrpSpPr>
            <p:cNvPr id="12" name="组合 11"/>
            <p:cNvGrpSpPr/>
            <p:nvPr/>
          </p:nvGrpSpPr>
          <p:grpSpPr>
            <a:xfrm>
              <a:off x="8588741" y="2262463"/>
              <a:ext cx="2014956" cy="1057475"/>
              <a:chOff x="7007720" y="2804064"/>
              <a:chExt cx="2014956" cy="10574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127812" y="3181176"/>
                <a:ext cx="373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06427" y="333831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4.8g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22" name="直接连接符 2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8334600" y="2868136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48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9025625" y="3224350"/>
            <a:ext cx="1888675" cy="707886"/>
            <a:chOff x="2104184" y="4317103"/>
            <a:chExt cx="1888675" cy="707886"/>
          </a:xfrm>
        </p:grpSpPr>
        <p:sp>
          <p:nvSpPr>
            <p:cNvPr id="26" name="TextBox 25"/>
            <p:cNvSpPr txBox="1"/>
            <p:nvPr/>
          </p:nvSpPr>
          <p:spPr>
            <a:xfrm>
              <a:off x="2104184" y="4317103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x</a:t>
              </a:r>
              <a:endParaRPr lang="zh-CN" altLang="en-US" sz="4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10.6g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68439" y="2008896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y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07241" y="433762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83008" y="452122"/>
            <a:ext cx="2091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4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z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70346" y="2032110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</a:rPr>
              <a:t>z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4077" y="2132007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10.6g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561148" y="5436312"/>
            <a:ext cx="109266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005995" y="5475024"/>
            <a:ext cx="34848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)=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来源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—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离开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14077" y="1600361"/>
            <a:ext cx="579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106                73                                     44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194227" y="2638821"/>
            <a:ext cx="2001115" cy="963346"/>
            <a:chOff x="8538968" y="2262463"/>
            <a:chExt cx="2001115" cy="963346"/>
          </a:xfrm>
        </p:grpSpPr>
        <p:grpSp>
          <p:nvGrpSpPr>
            <p:cNvPr id="44" name="组合 43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435026" y="3244190"/>
                <a:ext cx="3545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y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52" name="直接连接符 5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73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665963" y="2708127"/>
            <a:ext cx="2001115" cy="963346"/>
            <a:chOff x="8538968" y="2262463"/>
            <a:chExt cx="2001115" cy="963346"/>
          </a:xfrm>
        </p:grpSpPr>
        <p:grpSp>
          <p:nvGrpSpPr>
            <p:cNvPr id="55" name="组合 54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435026" y="3244190"/>
                <a:ext cx="3273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z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63" name="直接连接符 62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" name="TextBox 61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44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822999" y="3502837"/>
            <a:ext cx="1705933" cy="632430"/>
            <a:chOff x="2104184" y="4317103"/>
            <a:chExt cx="1705933" cy="632430"/>
          </a:xfrm>
        </p:grpSpPr>
        <p:sp>
          <p:nvSpPr>
            <p:cNvPr id="66" name="TextBox 65"/>
            <p:cNvSpPr txBox="1"/>
            <p:nvPr/>
          </p:nvSpPr>
          <p:spPr>
            <a:xfrm>
              <a:off x="2104184" y="4317103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y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7.3g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735950" y="2995814"/>
            <a:ext cx="1625251" cy="584775"/>
            <a:chOff x="2184866" y="4397785"/>
            <a:chExt cx="1625251" cy="584775"/>
          </a:xfrm>
        </p:grpSpPr>
        <p:sp>
          <p:nvSpPr>
            <p:cNvPr id="71" name="TextBox 70"/>
            <p:cNvSpPr txBox="1"/>
            <p:nvPr/>
          </p:nvSpPr>
          <p:spPr>
            <a:xfrm>
              <a:off x="2184866" y="4397785"/>
              <a:ext cx="348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z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4.4g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6022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8" grpId="0" animBg="1"/>
      <p:bldP spid="41" grpId="0"/>
      <p:bldP spid="4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03948" y="925003"/>
            <a:ext cx="2036135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 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～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106          48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      x           4.8g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88741" y="2262463"/>
            <a:ext cx="2014956" cy="1057475"/>
            <a:chOff x="8588741" y="2262463"/>
            <a:chExt cx="2014956" cy="1057475"/>
          </a:xfrm>
        </p:grpSpPr>
        <p:grpSp>
          <p:nvGrpSpPr>
            <p:cNvPr id="12" name="组合 11"/>
            <p:cNvGrpSpPr/>
            <p:nvPr/>
          </p:nvGrpSpPr>
          <p:grpSpPr>
            <a:xfrm>
              <a:off x="8588741" y="2262463"/>
              <a:ext cx="2014956" cy="1057475"/>
              <a:chOff x="7007720" y="2804064"/>
              <a:chExt cx="2014956" cy="10574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127812" y="3181176"/>
                <a:ext cx="373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06427" y="333831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4.8g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22" name="直接连接符 2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8334600" y="2868136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48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9025625" y="3224350"/>
            <a:ext cx="1888675" cy="707886"/>
            <a:chOff x="2104184" y="4317103"/>
            <a:chExt cx="1888675" cy="707886"/>
          </a:xfrm>
        </p:grpSpPr>
        <p:sp>
          <p:nvSpPr>
            <p:cNvPr id="26" name="TextBox 25"/>
            <p:cNvSpPr txBox="1"/>
            <p:nvPr/>
          </p:nvSpPr>
          <p:spPr>
            <a:xfrm>
              <a:off x="2104184" y="4317103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x</a:t>
              </a:r>
              <a:endParaRPr lang="zh-CN" altLang="en-US" sz="4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10.6g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68439" y="2008896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y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07241" y="433762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83008" y="452122"/>
            <a:ext cx="2091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4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z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70346" y="2032110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</a:rPr>
              <a:t>z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4077" y="2132007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10.6g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14077" y="1600361"/>
            <a:ext cx="579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106                73                                     44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194227" y="2638821"/>
            <a:ext cx="2001115" cy="963346"/>
            <a:chOff x="8538968" y="2262463"/>
            <a:chExt cx="2001115" cy="963346"/>
          </a:xfrm>
        </p:grpSpPr>
        <p:grpSp>
          <p:nvGrpSpPr>
            <p:cNvPr id="44" name="组合 43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435026" y="3244190"/>
                <a:ext cx="3545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y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52" name="直接连接符 5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73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665963" y="2708127"/>
            <a:ext cx="2001115" cy="963346"/>
            <a:chOff x="8538968" y="2262463"/>
            <a:chExt cx="2001115" cy="963346"/>
          </a:xfrm>
        </p:grpSpPr>
        <p:grpSp>
          <p:nvGrpSpPr>
            <p:cNvPr id="55" name="组合 54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435026" y="3244190"/>
                <a:ext cx="3273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z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63" name="直接连接符 62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" name="TextBox 61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44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822999" y="3502837"/>
            <a:ext cx="1705933" cy="632430"/>
            <a:chOff x="2104184" y="4317103"/>
            <a:chExt cx="1705933" cy="632430"/>
          </a:xfrm>
        </p:grpSpPr>
        <p:sp>
          <p:nvSpPr>
            <p:cNvPr id="66" name="TextBox 65"/>
            <p:cNvSpPr txBox="1"/>
            <p:nvPr/>
          </p:nvSpPr>
          <p:spPr>
            <a:xfrm>
              <a:off x="2104184" y="4317103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y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7.3g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967516" y="3734734"/>
            <a:ext cx="1625251" cy="584775"/>
            <a:chOff x="2184866" y="4397785"/>
            <a:chExt cx="1625251" cy="584775"/>
          </a:xfrm>
        </p:grpSpPr>
        <p:sp>
          <p:nvSpPr>
            <p:cNvPr id="71" name="TextBox 70"/>
            <p:cNvSpPr txBox="1"/>
            <p:nvPr/>
          </p:nvSpPr>
          <p:spPr>
            <a:xfrm>
              <a:off x="2184866" y="4397785"/>
              <a:ext cx="348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z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4.4g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9" name="矩形 78"/>
          <p:cNvSpPr/>
          <p:nvPr/>
        </p:nvSpPr>
        <p:spPr>
          <a:xfrm>
            <a:off x="1257330" y="4216824"/>
            <a:ext cx="7893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(1) Na</a:t>
            </a:r>
            <a:r>
              <a:rPr lang="en-US" altLang="zh-CN" b="1" dirty="0" smtClean="0">
                <a:solidFill>
                  <a:srgbClr val="FFFF00"/>
                </a:solidFill>
              </a:rPr>
              <a:t>2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CO</a:t>
            </a:r>
            <a:r>
              <a:rPr lang="en-US" altLang="zh-CN" b="1" dirty="0" smtClean="0">
                <a:solidFill>
                  <a:srgbClr val="FFFF00"/>
                </a:solidFill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</a:rPr>
              <a:t>质量分数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=10.6g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÷12.6g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ⅹ100%=84.1%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202332" y="5085927"/>
            <a:ext cx="103352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）原固体混合物中碳酸钠的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（结果保留至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）；</a:t>
            </a:r>
            <a:endParaRPr lang="en-US" altLang="zh-CN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）所用稀盐酸中溶质的质量分数（结果保留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462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1267789" y="3412378"/>
            <a:ext cx="544572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3200" b="1" dirty="0" smtClean="0">
                <a:solidFill>
                  <a:srgbClr val="FFFF00"/>
                </a:solidFill>
              </a:rPr>
              <a:t>m(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稀盐酸</a:t>
            </a:r>
            <a:r>
              <a:rPr lang="en-US" altLang="zh-CN" sz="3200" b="1" dirty="0">
                <a:solidFill>
                  <a:srgbClr val="FFFF00"/>
                </a:solidFill>
              </a:rPr>
              <a:t>)= 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137g +4.4g—12.6g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4074459" y="2891117"/>
            <a:ext cx="376518" cy="33617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内容占位符 3"/>
          <p:cNvSpPr txBox="1">
            <a:spLocks/>
          </p:cNvSpPr>
          <p:nvPr/>
        </p:nvSpPr>
        <p:spPr>
          <a:xfrm>
            <a:off x="707594" y="2355586"/>
            <a:ext cx="10035989" cy="5355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 dirty="0" smtClean="0">
                <a:solidFill>
                  <a:schemeClr val="bg1"/>
                </a:solidFill>
              </a:rPr>
              <a:t>m(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所得溶液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</a:t>
            </a:r>
            <a:r>
              <a:rPr lang="en-US" altLang="zh-CN" sz="3200" b="1" dirty="0">
                <a:solidFill>
                  <a:schemeClr val="bg1"/>
                </a:solidFill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=</a:t>
            </a:r>
            <a:r>
              <a:rPr lang="en-US" altLang="zh-CN" sz="3200" b="1" dirty="0">
                <a:solidFill>
                  <a:schemeClr val="bg1"/>
                </a:solidFill>
              </a:rPr>
              <a:t>m(</a:t>
            </a:r>
            <a:r>
              <a:rPr lang="zh-CN" altLang="en-US" sz="3200" b="1" dirty="0">
                <a:solidFill>
                  <a:schemeClr val="bg1"/>
                </a:solidFill>
              </a:rPr>
              <a:t>溶液来源</a:t>
            </a:r>
            <a:r>
              <a:rPr lang="en-US" altLang="zh-CN" sz="3200" b="1" dirty="0">
                <a:solidFill>
                  <a:schemeClr val="bg1"/>
                </a:solidFill>
              </a:rPr>
              <a:t>1)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+</a:t>
            </a:r>
            <a:r>
              <a:rPr lang="en-US" altLang="zh-CN" sz="3200" b="1" dirty="0">
                <a:solidFill>
                  <a:schemeClr val="bg1"/>
                </a:solidFill>
              </a:rPr>
              <a:t>m(</a:t>
            </a:r>
            <a:r>
              <a:rPr lang="zh-CN" altLang="en-US" sz="3200" b="1" dirty="0">
                <a:solidFill>
                  <a:schemeClr val="bg1"/>
                </a:solidFill>
              </a:rPr>
              <a:t>溶液来源</a:t>
            </a:r>
            <a:r>
              <a:rPr lang="en-US" altLang="zh-CN" sz="3200" b="1" dirty="0">
                <a:solidFill>
                  <a:schemeClr val="bg1"/>
                </a:solidFill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)—m(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离开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)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内容占位符 3"/>
          <p:cNvSpPr txBox="1">
            <a:spLocks/>
          </p:cNvSpPr>
          <p:nvPr/>
        </p:nvSpPr>
        <p:spPr>
          <a:xfrm>
            <a:off x="2274341" y="865576"/>
            <a:ext cx="5540299" cy="5355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b="1" dirty="0" smtClean="0">
                <a:solidFill>
                  <a:srgbClr val="FF0000"/>
                </a:solidFill>
              </a:rPr>
              <a:t>所得溶液已知，溶液来源未知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0599" y="4439192"/>
            <a:ext cx="10425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计算：（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）原固体混合物中碳酸钠的质量分数（结果保留至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）；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）所用稀盐酸中溶质的质量分数（结果保留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10" name="椭圆 9"/>
          <p:cNvSpPr/>
          <p:nvPr/>
        </p:nvSpPr>
        <p:spPr>
          <a:xfrm>
            <a:off x="2428140" y="5350653"/>
            <a:ext cx="1092667" cy="658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3"/>
          <p:cNvSpPr txBox="1">
            <a:spLocks/>
          </p:cNvSpPr>
          <p:nvPr/>
        </p:nvSpPr>
        <p:spPr>
          <a:xfrm>
            <a:off x="1579699" y="1820055"/>
            <a:ext cx="1003801" cy="5355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3200" b="1" dirty="0" smtClean="0">
                <a:solidFill>
                  <a:srgbClr val="FFFF00"/>
                </a:solidFill>
              </a:rPr>
              <a:t>137g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93473" y="1610766"/>
            <a:ext cx="21633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     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12.6g</a:t>
            </a:r>
          </a:p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+NaCl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5" name="内容占位符 3"/>
          <p:cNvSpPr txBox="1">
            <a:spLocks/>
          </p:cNvSpPr>
          <p:nvPr/>
        </p:nvSpPr>
        <p:spPr>
          <a:xfrm>
            <a:off x="6556458" y="1847754"/>
            <a:ext cx="1266693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稀盐酸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内容占位符 3"/>
          <p:cNvSpPr txBox="1">
            <a:spLocks/>
          </p:cNvSpPr>
          <p:nvPr/>
        </p:nvSpPr>
        <p:spPr>
          <a:xfrm>
            <a:off x="8927623" y="1885444"/>
            <a:ext cx="1363450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FFFF00"/>
                </a:solidFill>
              </a:rPr>
              <a:t>4.4gCO</a:t>
            </a:r>
            <a:r>
              <a:rPr lang="en-US" altLang="zh-CN" sz="1800" b="1" dirty="0" smtClean="0">
                <a:solidFill>
                  <a:srgbClr val="FFFF00"/>
                </a:solidFill>
              </a:rPr>
              <a:t>2</a:t>
            </a:r>
            <a:endParaRPr lang="zh-CN" altLang="en-US" sz="1400" b="1" dirty="0">
              <a:solidFill>
                <a:srgbClr val="FFFF00"/>
              </a:solidFill>
            </a:endParaRPr>
          </a:p>
        </p:txBody>
      </p:sp>
      <p:sp>
        <p:nvSpPr>
          <p:cNvPr id="17" name="内容占位符 3"/>
          <p:cNvSpPr txBox="1">
            <a:spLocks/>
          </p:cNvSpPr>
          <p:nvPr/>
        </p:nvSpPr>
        <p:spPr>
          <a:xfrm>
            <a:off x="3674155" y="5110587"/>
            <a:ext cx="816249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FF0000"/>
                </a:solidFill>
              </a:rPr>
              <a:t>7.3g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77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10" grpId="0" animBg="1"/>
      <p:bldP spid="12" grpId="0"/>
      <p:bldP spid="14" grpId="0"/>
      <p:bldP spid="15" grpId="0"/>
      <p:bldP spid="16" grpId="0"/>
      <p:bldP spid="1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03948" y="925003"/>
            <a:ext cx="2036135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O</a:t>
            </a:r>
            <a:r>
              <a:rPr lang="en-US" altLang="zh-CN" b="1" dirty="0" smtClean="0">
                <a:solidFill>
                  <a:srgbClr val="FFFF00"/>
                </a:solidFill>
              </a:rPr>
              <a:t>3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 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～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106          48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      x           4.8g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88741" y="2262463"/>
            <a:ext cx="2014956" cy="1057475"/>
            <a:chOff x="8588741" y="2262463"/>
            <a:chExt cx="2014956" cy="1057475"/>
          </a:xfrm>
        </p:grpSpPr>
        <p:grpSp>
          <p:nvGrpSpPr>
            <p:cNvPr id="12" name="组合 11"/>
            <p:cNvGrpSpPr/>
            <p:nvPr/>
          </p:nvGrpSpPr>
          <p:grpSpPr>
            <a:xfrm>
              <a:off x="8588741" y="2262463"/>
              <a:ext cx="2014956" cy="1057475"/>
              <a:chOff x="7007720" y="2804064"/>
              <a:chExt cx="2014956" cy="10574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127812" y="3181176"/>
                <a:ext cx="373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06427" y="333831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4.8g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22" name="直接连接符 2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8334600" y="2868136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48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9025625" y="3224350"/>
            <a:ext cx="1888675" cy="707886"/>
            <a:chOff x="2104184" y="4317103"/>
            <a:chExt cx="1888675" cy="707886"/>
          </a:xfrm>
        </p:grpSpPr>
        <p:sp>
          <p:nvSpPr>
            <p:cNvPr id="26" name="TextBox 25"/>
            <p:cNvSpPr txBox="1"/>
            <p:nvPr/>
          </p:nvSpPr>
          <p:spPr>
            <a:xfrm>
              <a:off x="2104184" y="4317103"/>
              <a:ext cx="420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F00"/>
                  </a:solidFill>
                </a:rPr>
                <a:t>x</a:t>
              </a:r>
              <a:endParaRPr lang="zh-CN" altLang="en-US" sz="4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993868" y="4426313"/>
              <a:ext cx="9989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10.6g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68439" y="2008896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y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07241" y="433762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83008" y="452122"/>
            <a:ext cx="2091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z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70346" y="2032110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</a:rPr>
              <a:t>z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4077" y="2132007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10.6g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14077" y="1600361"/>
            <a:ext cx="579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106                73                                     44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194227" y="2638821"/>
            <a:ext cx="2001115" cy="963346"/>
            <a:chOff x="8538968" y="2262463"/>
            <a:chExt cx="2001115" cy="963346"/>
          </a:xfrm>
        </p:grpSpPr>
        <p:grpSp>
          <p:nvGrpSpPr>
            <p:cNvPr id="44" name="组合 43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435026" y="3244190"/>
                <a:ext cx="3545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y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52" name="直接连接符 5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73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665963" y="2708127"/>
            <a:ext cx="2001115" cy="963346"/>
            <a:chOff x="8538968" y="2262463"/>
            <a:chExt cx="2001115" cy="963346"/>
          </a:xfrm>
        </p:grpSpPr>
        <p:grpSp>
          <p:nvGrpSpPr>
            <p:cNvPr id="55" name="组合 54"/>
            <p:cNvGrpSpPr/>
            <p:nvPr/>
          </p:nvGrpSpPr>
          <p:grpSpPr>
            <a:xfrm>
              <a:off x="8538968" y="2262463"/>
              <a:ext cx="1926804" cy="963346"/>
              <a:chOff x="6957947" y="2804064"/>
              <a:chExt cx="1926804" cy="963346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957947" y="3223571"/>
                <a:ext cx="878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4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435026" y="3244190"/>
                <a:ext cx="3273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z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106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63" name="直接连接符 62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" name="TextBox 61"/>
              <p:cNvSpPr txBox="1"/>
              <p:nvPr/>
            </p:nvSpPr>
            <p:spPr>
              <a:xfrm>
                <a:off x="8334600" y="2868136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44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822999" y="3502837"/>
            <a:ext cx="1705933" cy="632430"/>
            <a:chOff x="2104184" y="4317103"/>
            <a:chExt cx="1705933" cy="632430"/>
          </a:xfrm>
        </p:grpSpPr>
        <p:sp>
          <p:nvSpPr>
            <p:cNvPr id="66" name="TextBox 65"/>
            <p:cNvSpPr txBox="1"/>
            <p:nvPr/>
          </p:nvSpPr>
          <p:spPr>
            <a:xfrm>
              <a:off x="2104184" y="4317103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y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7.3g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967516" y="3734734"/>
            <a:ext cx="1625251" cy="584775"/>
            <a:chOff x="2184866" y="4397785"/>
            <a:chExt cx="1625251" cy="584775"/>
          </a:xfrm>
        </p:grpSpPr>
        <p:sp>
          <p:nvSpPr>
            <p:cNvPr id="71" name="TextBox 70"/>
            <p:cNvSpPr txBox="1"/>
            <p:nvPr/>
          </p:nvSpPr>
          <p:spPr>
            <a:xfrm>
              <a:off x="2184866" y="4397785"/>
              <a:ext cx="348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FF00"/>
                  </a:solidFill>
                </a:rPr>
                <a:t>z</a:t>
              </a:r>
              <a:endParaRPr lang="zh-CN" altLang="en-US" sz="32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2556982" y="4662979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2557662" y="4802097"/>
              <a:ext cx="384122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993868" y="4426313"/>
              <a:ext cx="8162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4.4g</a:t>
              </a:r>
              <a:endParaRPr lang="zh-CN" alt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5" name="内容占位符 3"/>
          <p:cNvSpPr txBox="1">
            <a:spLocks/>
          </p:cNvSpPr>
          <p:nvPr/>
        </p:nvSpPr>
        <p:spPr>
          <a:xfrm>
            <a:off x="1175696" y="4785149"/>
            <a:ext cx="7159332" cy="5355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FF00"/>
                </a:solidFill>
              </a:rPr>
              <a:t>(2) m(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稀盐酸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)=137g+4.4g—12.6g=128.8g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76" name="内容占位符 3"/>
          <p:cNvSpPr txBox="1">
            <a:spLocks/>
          </p:cNvSpPr>
          <p:nvPr/>
        </p:nvSpPr>
        <p:spPr>
          <a:xfrm>
            <a:off x="1398477" y="5296171"/>
            <a:ext cx="8308685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>
                <a:solidFill>
                  <a:srgbClr val="FFFF00"/>
                </a:solidFill>
              </a:rPr>
              <a:t>稀盐酸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中溶质的质量分数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=7.3g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128.8g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=5.7%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77" name="内容占位符 3"/>
          <p:cNvSpPr txBox="1">
            <a:spLocks/>
          </p:cNvSpPr>
          <p:nvPr/>
        </p:nvSpPr>
        <p:spPr>
          <a:xfrm>
            <a:off x="932324" y="5849504"/>
            <a:ext cx="10108857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答：碳酸钠质量分数为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84.1%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，稀盐酸中溶质的质量分数为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5.7%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257330" y="4216824"/>
            <a:ext cx="7893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(1) Na</a:t>
            </a:r>
            <a:r>
              <a:rPr lang="en-US" altLang="zh-CN" b="1" dirty="0" smtClean="0">
                <a:solidFill>
                  <a:srgbClr val="FFFF00"/>
                </a:solidFill>
              </a:rPr>
              <a:t>2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CO</a:t>
            </a:r>
            <a:r>
              <a:rPr lang="en-US" altLang="zh-CN" b="1" dirty="0" smtClean="0">
                <a:solidFill>
                  <a:srgbClr val="FFFF00"/>
                </a:solidFill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</a:rPr>
              <a:t>质量分数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=10.6g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÷12.6g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ⅹ100%=84.1%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00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9897" y="461018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40037" y="827063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8187" y="1691376"/>
            <a:ext cx="111207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）取含杂质的硫酸镁样品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（杂质不溶于水，也不参加反应），向其中加入一定量的氢氧化钠溶液（密度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1.06g/cm</a:t>
            </a:r>
            <a:r>
              <a:rPr lang="en-US" altLang="zh-CN" sz="2000" b="1" baseline="30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恰好完全反应，得到沉淀和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71g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质量分数为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的溶液。计算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）样品中硫酸镁的质量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）所加入的氢氧化钠溶液中溶质的质量分数（计算结果精确至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）所加入的氢氧化钠溶液的体积（计算结果精确至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1224" y="1408447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80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775288"/>
            <a:ext cx="10771094" cy="5258964"/>
            <a:chOff x="672353" y="129832"/>
            <a:chExt cx="10771094" cy="5258964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化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316037" y="129832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15472" y="3510484"/>
            <a:ext cx="3752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样品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中硫酸镁的质量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4166" y="1006510"/>
            <a:ext cx="5813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386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17376" y="3804668"/>
            <a:ext cx="12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05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1" grpId="0"/>
      <p:bldP spid="12" grpId="0"/>
      <p:bldP spid="16" grpId="0"/>
      <p:bldP spid="4" grpId="0"/>
      <p:bldP spid="17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3741317"/>
            <a:ext cx="10771094" cy="2292935"/>
            <a:chOff x="672353" y="3095861"/>
            <a:chExt cx="10771094" cy="2292935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氧化钠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09566" y="3095861"/>
              <a:ext cx="1210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MgSO</a:t>
              </a:r>
              <a:r>
                <a:rPr lang="en-US" altLang="zh-CN" sz="1600" b="1" dirty="0">
                  <a:solidFill>
                    <a:srgbClr val="FFFF00"/>
                  </a:solidFill>
                </a:rPr>
                <a:t>4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032386" y="3298791"/>
            <a:ext cx="10360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）所加入的氢氧化钠溶液中溶质的质量分数（计算结果精确至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4165" y="1006510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386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451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82018" y="1985686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2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3741317"/>
            <a:ext cx="10771094" cy="2292935"/>
            <a:chOff x="672353" y="3095861"/>
            <a:chExt cx="10771094" cy="2292935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氧化钠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09566" y="3095861"/>
              <a:ext cx="1210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MgSO</a:t>
              </a:r>
              <a:r>
                <a:rPr lang="en-US" altLang="zh-CN" sz="1600" b="1" dirty="0">
                  <a:solidFill>
                    <a:srgbClr val="FFFF00"/>
                  </a:solidFill>
                </a:rPr>
                <a:t>4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032386" y="3298791"/>
            <a:ext cx="8534709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所加入的氢氧化钠溶液的体积（计算结果精确至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4165" y="1006510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386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451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82018" y="1985686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1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3741317"/>
            <a:ext cx="10771094" cy="2292935"/>
            <a:chOff x="672353" y="3095861"/>
            <a:chExt cx="10771094" cy="2292935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氧化钠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09566" y="3095861"/>
              <a:ext cx="1210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MgSO</a:t>
              </a:r>
              <a:r>
                <a:rPr lang="en-US" altLang="zh-CN" sz="1600" b="1" dirty="0">
                  <a:solidFill>
                    <a:srgbClr val="FFFF00"/>
                  </a:solidFill>
                </a:rPr>
                <a:t>4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5600" y="1072923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4163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451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1214" y="1976719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181428" y="5383014"/>
            <a:ext cx="418190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636602" y="5951922"/>
            <a:ext cx="2095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</a:rPr>
              <a:t>溶液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0" name="内容占位符 3"/>
          <p:cNvSpPr txBox="1">
            <a:spLocks/>
          </p:cNvSpPr>
          <p:nvPr/>
        </p:nvSpPr>
        <p:spPr>
          <a:xfrm>
            <a:off x="7119609" y="1225647"/>
            <a:ext cx="3871574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</a:t>
            </a:r>
            <a:r>
              <a:rPr lang="en-US" altLang="zh-CN" b="1" dirty="0">
                <a:solidFill>
                  <a:srgbClr val="FFFF00"/>
                </a:solidFill>
              </a:rPr>
              <a:t>Na</a:t>
            </a:r>
            <a:r>
              <a:rPr lang="en-US" altLang="zh-CN" sz="1400" b="1" dirty="0">
                <a:solidFill>
                  <a:srgbClr val="FFFF00"/>
                </a:solidFill>
              </a:rPr>
              <a:t>2</a:t>
            </a:r>
            <a:r>
              <a:rPr lang="en-US" altLang="zh-CN" b="1" dirty="0">
                <a:solidFill>
                  <a:srgbClr val="FFFF00"/>
                </a:solidFill>
              </a:rPr>
              <a:t>SO</a:t>
            </a:r>
            <a:r>
              <a:rPr lang="en-US" altLang="zh-CN" sz="1400" b="1" dirty="0">
                <a:solidFill>
                  <a:srgbClr val="FFFF00"/>
                </a:solidFill>
              </a:rPr>
              <a:t>4</a:t>
            </a:r>
            <a:r>
              <a:rPr lang="en-US" altLang="zh-CN" b="1" dirty="0" smtClean="0">
                <a:solidFill>
                  <a:srgbClr val="FFFF00"/>
                </a:solidFill>
              </a:rPr>
              <a:t>)= 71g </a:t>
            </a:r>
            <a:r>
              <a:rPr lang="en-US" altLang="zh-CN" b="1" dirty="0" smtClean="0">
                <a:solidFill>
                  <a:srgbClr val="FFFF00"/>
                </a:solidFill>
                <a:latin typeface="黑体"/>
                <a:ea typeface="黑体"/>
              </a:rPr>
              <a:t>ⅹ10%=7.1g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2361" y="2008097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7.1g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4077" y="1519679"/>
            <a:ext cx="3526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  120           80         142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45400" y="2418758"/>
            <a:ext cx="2005985" cy="955579"/>
            <a:chOff x="8588741" y="2262463"/>
            <a:chExt cx="2005985" cy="955579"/>
          </a:xfrm>
        </p:grpSpPr>
        <p:grpSp>
          <p:nvGrpSpPr>
            <p:cNvPr id="24" name="组合 23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7173099" y="3223571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x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120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32" name="直接连接符 3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268273" y="3318795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X=6g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297492" y="2512875"/>
            <a:ext cx="2005985" cy="955579"/>
            <a:chOff x="8588741" y="2262463"/>
            <a:chExt cx="2005985" cy="955579"/>
          </a:xfrm>
        </p:grpSpPr>
        <p:grpSp>
          <p:nvGrpSpPr>
            <p:cNvPr id="36" name="组合 35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7173099" y="3223571"/>
                <a:ext cx="330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y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27012" y="2804064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8</a:t>
                </a:r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3281137" y="3318795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=4g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08610" y="3563876"/>
            <a:ext cx="3752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样品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中硫酸镁的质量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19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  <p:bldP spid="22" grpId="0"/>
      <p:bldP spid="34" grpId="0"/>
      <p:bldP spid="46" grpId="0"/>
      <p:bldP spid="47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3741317"/>
            <a:ext cx="10771094" cy="2292935"/>
            <a:chOff x="672353" y="3095861"/>
            <a:chExt cx="10771094" cy="2292935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氧化钠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09566" y="3095861"/>
              <a:ext cx="1210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MgSO</a:t>
              </a:r>
              <a:r>
                <a:rPr lang="en-US" altLang="zh-CN" sz="1600" b="1" dirty="0">
                  <a:solidFill>
                    <a:srgbClr val="FFFF00"/>
                  </a:solidFill>
                </a:rPr>
                <a:t>4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5600" y="1072923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4163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y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1214" y="1976719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02451" y="5383014"/>
            <a:ext cx="418190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636602" y="5951922"/>
            <a:ext cx="2095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</a:rPr>
              <a:t>溶液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0" name="内容占位符 3"/>
          <p:cNvSpPr txBox="1">
            <a:spLocks/>
          </p:cNvSpPr>
          <p:nvPr/>
        </p:nvSpPr>
        <p:spPr>
          <a:xfrm>
            <a:off x="7119609" y="1225647"/>
            <a:ext cx="3871574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</a:t>
            </a:r>
            <a:r>
              <a:rPr lang="en-US" altLang="zh-CN" b="1" dirty="0">
                <a:solidFill>
                  <a:srgbClr val="FFFF00"/>
                </a:solidFill>
              </a:rPr>
              <a:t>Na</a:t>
            </a:r>
            <a:r>
              <a:rPr lang="en-US" altLang="zh-CN" sz="1400" b="1" dirty="0">
                <a:solidFill>
                  <a:srgbClr val="FFFF00"/>
                </a:solidFill>
              </a:rPr>
              <a:t>2</a:t>
            </a:r>
            <a:r>
              <a:rPr lang="en-US" altLang="zh-CN" b="1" dirty="0">
                <a:solidFill>
                  <a:srgbClr val="FFFF00"/>
                </a:solidFill>
              </a:rPr>
              <a:t>SO</a:t>
            </a:r>
            <a:r>
              <a:rPr lang="en-US" altLang="zh-CN" sz="1400" b="1" dirty="0">
                <a:solidFill>
                  <a:srgbClr val="FFFF00"/>
                </a:solidFill>
              </a:rPr>
              <a:t>4</a:t>
            </a:r>
            <a:r>
              <a:rPr lang="en-US" altLang="zh-CN" b="1" dirty="0" smtClean="0">
                <a:solidFill>
                  <a:srgbClr val="FFFF00"/>
                </a:solidFill>
              </a:rPr>
              <a:t>)= 71g </a:t>
            </a:r>
            <a:r>
              <a:rPr lang="en-US" altLang="zh-CN" b="1" dirty="0" smtClean="0">
                <a:solidFill>
                  <a:srgbClr val="FFFF00"/>
                </a:solidFill>
                <a:latin typeface="黑体"/>
                <a:ea typeface="黑体"/>
              </a:rPr>
              <a:t>ⅹ10%=7.1g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2361" y="2008097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7.1g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4077" y="1519679"/>
            <a:ext cx="3526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  120           80         142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45400" y="2418758"/>
            <a:ext cx="2005985" cy="955579"/>
            <a:chOff x="8588741" y="2262463"/>
            <a:chExt cx="2005985" cy="955579"/>
          </a:xfrm>
        </p:grpSpPr>
        <p:grpSp>
          <p:nvGrpSpPr>
            <p:cNvPr id="24" name="组合 23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7173099" y="3223571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x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120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32" name="直接连接符 3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268273" y="3318795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X=6g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297492" y="2512875"/>
            <a:ext cx="2005985" cy="955579"/>
            <a:chOff x="8588741" y="2262463"/>
            <a:chExt cx="2005985" cy="955579"/>
          </a:xfrm>
        </p:grpSpPr>
        <p:grpSp>
          <p:nvGrpSpPr>
            <p:cNvPr id="36" name="组合 35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7173099" y="3223571"/>
                <a:ext cx="330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y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27012" y="2804064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8</a:t>
                </a:r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3281137" y="3318795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=4g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19670" y="2066149"/>
            <a:ext cx="540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m(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)=71g+2.9g-6g=67.9g</a:t>
            </a:r>
          </a:p>
        </p:txBody>
      </p:sp>
      <p:sp>
        <p:nvSpPr>
          <p:cNvPr id="49" name="内容占位符 3"/>
          <p:cNvSpPr txBox="1">
            <a:spLocks/>
          </p:cNvSpPr>
          <p:nvPr/>
        </p:nvSpPr>
        <p:spPr>
          <a:xfrm>
            <a:off x="6635643" y="1650379"/>
            <a:ext cx="4381328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b="1" dirty="0" smtClean="0">
                <a:solidFill>
                  <a:srgbClr val="FFFF00"/>
                </a:solidFill>
              </a:rPr>
              <a:t>)</a:t>
            </a:r>
            <a:r>
              <a:rPr lang="en-US" altLang="zh-CN" b="1" dirty="0" smtClean="0">
                <a:solidFill>
                  <a:srgbClr val="FF0000"/>
                </a:solidFill>
              </a:rPr>
              <a:t>= 6g </a:t>
            </a:r>
            <a:r>
              <a:rPr lang="en-US" altLang="zh-CN" b="1" dirty="0" smtClean="0">
                <a:solidFill>
                  <a:srgbClr val="FF0000"/>
                </a:solidFill>
                <a:latin typeface="黑体"/>
                <a:ea typeface="黑体"/>
              </a:rPr>
              <a:t>+4g-7.1g=2.9g</a:t>
            </a:r>
            <a:endParaRPr lang="zh-CN" altLang="en-US" sz="1800" b="1" dirty="0">
              <a:solidFill>
                <a:srgbClr val="FF0000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734825" y="2594664"/>
            <a:ext cx="5950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溶质质量分数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4g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67.9g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/>
                <a:ea typeface="黑体"/>
              </a:rPr>
              <a:t>ⅹ100%=5.9%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255412" y="3393053"/>
            <a:ext cx="54729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）所加入的氢氧化钠溶液中溶质的质量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分数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计算结果精确至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dirty="0">
              <a:solidFill>
                <a:srgbClr val="FFFF00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587920" y="5979039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=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来源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—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离开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864404" y="5974265"/>
            <a:ext cx="83774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7731523" y="5979039"/>
            <a:ext cx="1957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15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/>
      <p:bldP spid="53" grpId="0" animBg="1"/>
      <p:bldP spid="5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14399" y="3741317"/>
            <a:ext cx="10771094" cy="2292935"/>
            <a:chOff x="672353" y="3095861"/>
            <a:chExt cx="10771094" cy="2292935"/>
          </a:xfrm>
        </p:grpSpPr>
        <p:sp>
          <p:nvSpPr>
            <p:cNvPr id="2" name="矩形 1"/>
            <p:cNvSpPr/>
            <p:nvPr/>
          </p:nvSpPr>
          <p:spPr>
            <a:xfrm>
              <a:off x="672353" y="3357471"/>
              <a:ext cx="1077109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取含杂质的硫酸镁样品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（杂质不溶于水，也不参加反应），向其中加入一定量的氢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氧钠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溶液（密度为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1.06g/cm</a:t>
              </a:r>
              <a:r>
                <a:rPr lang="en-US" altLang="zh-CN" sz="2000" b="1" baseline="30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），恰好完全反应，得到沉淀和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71g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溶质质量分数为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的溶液。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09566" y="3095861"/>
              <a:ext cx="1210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00"/>
                  </a:solidFill>
                </a:rPr>
                <a:t>MgSO</a:t>
              </a:r>
              <a:r>
                <a:rPr lang="en-US" altLang="zh-CN" sz="1600" b="1" dirty="0">
                  <a:solidFill>
                    <a:srgbClr val="FFFF00"/>
                  </a:solidFill>
                </a:rPr>
                <a:t>4</a:t>
              </a:r>
              <a:endParaRPr lang="zh-CN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776556" y="4444418"/>
            <a:ext cx="1077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NaOH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5600" y="1072923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4163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y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1214" y="1976719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683889" y="5383014"/>
            <a:ext cx="418190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636602" y="5951922"/>
            <a:ext cx="2095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200" b="1" dirty="0">
                <a:solidFill>
                  <a:srgbClr val="FFFF00"/>
                </a:solidFill>
              </a:rPr>
              <a:t>溶液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0" name="内容占位符 3"/>
          <p:cNvSpPr txBox="1">
            <a:spLocks/>
          </p:cNvSpPr>
          <p:nvPr/>
        </p:nvSpPr>
        <p:spPr>
          <a:xfrm>
            <a:off x="7119609" y="1225647"/>
            <a:ext cx="3871574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</a:t>
            </a:r>
            <a:r>
              <a:rPr lang="en-US" altLang="zh-CN" b="1" dirty="0">
                <a:solidFill>
                  <a:srgbClr val="FFFF00"/>
                </a:solidFill>
              </a:rPr>
              <a:t>Na</a:t>
            </a:r>
            <a:r>
              <a:rPr lang="en-US" altLang="zh-CN" sz="1600" b="1" dirty="0">
                <a:solidFill>
                  <a:srgbClr val="FFFF00"/>
                </a:solidFill>
              </a:rPr>
              <a:t>2</a:t>
            </a:r>
            <a:r>
              <a:rPr lang="en-US" altLang="zh-CN" b="1" dirty="0">
                <a:solidFill>
                  <a:srgbClr val="FFFF00"/>
                </a:solidFill>
              </a:rPr>
              <a:t>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en-US" altLang="zh-CN" b="1" dirty="0" smtClean="0">
                <a:solidFill>
                  <a:srgbClr val="FFFF00"/>
                </a:solidFill>
              </a:rPr>
              <a:t>)= 71g </a:t>
            </a:r>
            <a:r>
              <a:rPr lang="en-US" altLang="zh-CN" b="1" dirty="0" smtClean="0">
                <a:solidFill>
                  <a:srgbClr val="FFFF00"/>
                </a:solidFill>
                <a:latin typeface="黑体"/>
                <a:ea typeface="黑体"/>
              </a:rPr>
              <a:t>ⅹ10%=7.1g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2361" y="2008097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7.1g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4077" y="1519679"/>
            <a:ext cx="3526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  120           80         142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45400" y="2418758"/>
            <a:ext cx="2005985" cy="955579"/>
            <a:chOff x="8588741" y="2262463"/>
            <a:chExt cx="2005985" cy="955579"/>
          </a:xfrm>
        </p:grpSpPr>
        <p:grpSp>
          <p:nvGrpSpPr>
            <p:cNvPr id="24" name="组合 23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7173099" y="3223571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x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120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32" name="直接连接符 3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268273" y="3318795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X=6g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297492" y="2512875"/>
            <a:ext cx="2005985" cy="955579"/>
            <a:chOff x="8588741" y="2262463"/>
            <a:chExt cx="2005985" cy="955579"/>
          </a:xfrm>
        </p:grpSpPr>
        <p:grpSp>
          <p:nvGrpSpPr>
            <p:cNvPr id="36" name="组合 35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7173099" y="3223571"/>
                <a:ext cx="330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y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27012" y="2804064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8</a:t>
                </a:r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3281137" y="3318795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=4g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19670" y="2066149"/>
            <a:ext cx="540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m(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)=71g+2.9g-6g=67.9g</a:t>
            </a:r>
          </a:p>
        </p:txBody>
      </p:sp>
      <p:sp>
        <p:nvSpPr>
          <p:cNvPr id="49" name="内容占位符 3"/>
          <p:cNvSpPr txBox="1">
            <a:spLocks/>
          </p:cNvSpPr>
          <p:nvPr/>
        </p:nvSpPr>
        <p:spPr>
          <a:xfrm>
            <a:off x="6635643" y="1650379"/>
            <a:ext cx="4381328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b="1" dirty="0" smtClean="0">
                <a:solidFill>
                  <a:srgbClr val="FFFF00"/>
                </a:solidFill>
              </a:rPr>
              <a:t>)</a:t>
            </a:r>
            <a:r>
              <a:rPr lang="en-US" altLang="zh-CN" b="1" dirty="0" smtClean="0">
                <a:solidFill>
                  <a:srgbClr val="FF0000"/>
                </a:solidFill>
              </a:rPr>
              <a:t>= 6g </a:t>
            </a:r>
            <a:r>
              <a:rPr lang="en-US" altLang="zh-CN" b="1" dirty="0" smtClean="0">
                <a:solidFill>
                  <a:srgbClr val="FF0000"/>
                </a:solidFill>
                <a:latin typeface="黑体"/>
                <a:ea typeface="黑体"/>
              </a:rPr>
              <a:t>+4g-7.1g=2.9g</a:t>
            </a:r>
            <a:endParaRPr lang="zh-CN" altLang="en-US" sz="1800" b="1" dirty="0">
              <a:solidFill>
                <a:srgbClr val="FF0000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734825" y="2594664"/>
            <a:ext cx="5950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溶质质量分数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4g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67.9g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/>
                <a:ea typeface="黑体"/>
              </a:rPr>
              <a:t>ⅹ100%=5.9%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452957" y="3741317"/>
            <a:ext cx="7146508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所加入的氢氧化钠溶液的体积（计算结果精确至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52" name="矩形 51"/>
          <p:cNvSpPr/>
          <p:nvPr/>
        </p:nvSpPr>
        <p:spPr>
          <a:xfrm>
            <a:off x="5613623" y="3016972"/>
            <a:ext cx="6019597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V(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67.9g÷1.06g/mL=64.1mL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06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5600" y="1072923"/>
            <a:ext cx="792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+2NaOH=Na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SO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4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+Mg(OH)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↓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72727" y="439277"/>
            <a:ext cx="2589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MgSO</a:t>
            </a:r>
            <a:r>
              <a:rPr lang="en-US" altLang="zh-CN" sz="1600" b="1" dirty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4163" y="197671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4478" y="469849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NaO</a:t>
            </a:r>
            <a:r>
              <a:rPr lang="en-US" altLang="zh-CN" sz="2800" b="1" dirty="0" err="1">
                <a:solidFill>
                  <a:srgbClr val="FFFF00"/>
                </a:solidFill>
              </a:rPr>
              <a:t>H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y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1214" y="1976719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y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内容占位符 3"/>
          <p:cNvSpPr txBox="1">
            <a:spLocks/>
          </p:cNvSpPr>
          <p:nvPr/>
        </p:nvSpPr>
        <p:spPr>
          <a:xfrm>
            <a:off x="7119609" y="1225647"/>
            <a:ext cx="3871574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</a:t>
            </a:r>
            <a:r>
              <a:rPr lang="en-US" altLang="zh-CN" b="1" dirty="0">
                <a:solidFill>
                  <a:srgbClr val="FFFF00"/>
                </a:solidFill>
              </a:rPr>
              <a:t>Na</a:t>
            </a:r>
            <a:r>
              <a:rPr lang="en-US" altLang="zh-CN" sz="1400" b="1" dirty="0">
                <a:solidFill>
                  <a:srgbClr val="FFFF00"/>
                </a:solidFill>
              </a:rPr>
              <a:t>2</a:t>
            </a:r>
            <a:r>
              <a:rPr lang="en-US" altLang="zh-CN" b="1" dirty="0">
                <a:solidFill>
                  <a:srgbClr val="FFFF00"/>
                </a:solidFill>
              </a:rPr>
              <a:t>SO</a:t>
            </a:r>
            <a:r>
              <a:rPr lang="en-US" altLang="zh-CN" sz="1400" b="1" dirty="0">
                <a:solidFill>
                  <a:srgbClr val="FFFF00"/>
                </a:solidFill>
              </a:rPr>
              <a:t>4</a:t>
            </a:r>
            <a:r>
              <a:rPr lang="en-US" altLang="zh-CN" b="1" dirty="0" smtClean="0">
                <a:solidFill>
                  <a:srgbClr val="FFFF00"/>
                </a:solidFill>
              </a:rPr>
              <a:t>)= 71g </a:t>
            </a:r>
            <a:r>
              <a:rPr lang="en-US" altLang="zh-CN" b="1" dirty="0" smtClean="0">
                <a:solidFill>
                  <a:srgbClr val="FFFF00"/>
                </a:solidFill>
                <a:latin typeface="黑体"/>
                <a:ea typeface="黑体"/>
              </a:rPr>
              <a:t>ⅹ10%=7.1g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2361" y="2008097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7.1g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4077" y="1519679"/>
            <a:ext cx="3526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  120           80         142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45400" y="2418758"/>
            <a:ext cx="2005985" cy="955579"/>
            <a:chOff x="8588741" y="2262463"/>
            <a:chExt cx="2005985" cy="955579"/>
          </a:xfrm>
        </p:grpSpPr>
        <p:grpSp>
          <p:nvGrpSpPr>
            <p:cNvPr id="24" name="组合 23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7173099" y="3223571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x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027012" y="2804064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120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32" name="直接连接符 31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268273" y="3318795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X=6g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297492" y="2512875"/>
            <a:ext cx="2005985" cy="955579"/>
            <a:chOff x="8588741" y="2262463"/>
            <a:chExt cx="2005985" cy="955579"/>
          </a:xfrm>
        </p:grpSpPr>
        <p:grpSp>
          <p:nvGrpSpPr>
            <p:cNvPr id="36" name="组合 35"/>
            <p:cNvGrpSpPr/>
            <p:nvPr/>
          </p:nvGrpSpPr>
          <p:grpSpPr>
            <a:xfrm>
              <a:off x="8588741" y="2262463"/>
              <a:ext cx="2005985" cy="955579"/>
              <a:chOff x="7007720" y="2804064"/>
              <a:chExt cx="2005985" cy="95557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7007720" y="3319938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7173099" y="3223571"/>
                <a:ext cx="330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y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260215" y="3297978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0000"/>
                    </a:solidFill>
                  </a:rPr>
                  <a:t>7.1g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27012" y="2804064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FF00"/>
                    </a:solidFill>
                  </a:rPr>
                  <a:t>8</a:t>
                </a:r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0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7783295" y="3322923"/>
                <a:ext cx="384122" cy="116541"/>
                <a:chOff x="5214422" y="3371363"/>
                <a:chExt cx="384122" cy="116541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>
                  <a:off x="5214422" y="3371363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5214422" y="3487904"/>
                  <a:ext cx="384122" cy="0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8280812" y="2868136"/>
                <a:ext cx="732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142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9847531" y="2847523"/>
              <a:ext cx="692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3281137" y="3318795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=4g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19670" y="2066149"/>
            <a:ext cx="540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m(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)=71g+2.9g-6g=67.9g</a:t>
            </a:r>
          </a:p>
        </p:txBody>
      </p:sp>
      <p:sp>
        <p:nvSpPr>
          <p:cNvPr id="49" name="内容占位符 3"/>
          <p:cNvSpPr txBox="1">
            <a:spLocks/>
          </p:cNvSpPr>
          <p:nvPr/>
        </p:nvSpPr>
        <p:spPr>
          <a:xfrm>
            <a:off x="6635643" y="1650379"/>
            <a:ext cx="4381328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m(Mg(OH)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b="1" dirty="0" smtClean="0">
                <a:solidFill>
                  <a:srgbClr val="FFFF00"/>
                </a:solidFill>
              </a:rPr>
              <a:t>)</a:t>
            </a:r>
            <a:r>
              <a:rPr lang="en-US" altLang="zh-CN" b="1" dirty="0" smtClean="0">
                <a:solidFill>
                  <a:srgbClr val="FF0000"/>
                </a:solidFill>
              </a:rPr>
              <a:t>= 6g </a:t>
            </a:r>
            <a:r>
              <a:rPr lang="en-US" altLang="zh-CN" b="1" dirty="0" smtClean="0">
                <a:solidFill>
                  <a:srgbClr val="FF0000"/>
                </a:solidFill>
                <a:latin typeface="黑体"/>
                <a:ea typeface="黑体"/>
              </a:rPr>
              <a:t>+4g-7.1g=2.9g</a:t>
            </a:r>
            <a:endParaRPr lang="zh-CN" altLang="en-US" sz="1800" b="1" dirty="0">
              <a:solidFill>
                <a:srgbClr val="FF0000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734825" y="2594664"/>
            <a:ext cx="5950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溶质质量分数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4g</a:t>
            </a:r>
            <a:r>
              <a:rPr lang="en-US" altLang="zh-CN" sz="20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67.9g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/>
                <a:ea typeface="黑体"/>
              </a:rPr>
              <a:t>ⅹ100%=5.9%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613623" y="3016972"/>
            <a:ext cx="6019597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V(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67.9g÷1.06g/mL=64.1mL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内容占位符 3"/>
          <p:cNvSpPr txBox="1">
            <a:spLocks/>
          </p:cNvSpPr>
          <p:nvPr/>
        </p:nvSpPr>
        <p:spPr>
          <a:xfrm>
            <a:off x="694387" y="4114833"/>
            <a:ext cx="11065851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 smtClean="0">
                <a:solidFill>
                  <a:schemeClr val="bg1"/>
                </a:solidFill>
              </a:rPr>
              <a:t>答：</a:t>
            </a:r>
            <a:r>
              <a:rPr lang="en-US" altLang="zh-CN" b="1" dirty="0">
                <a:solidFill>
                  <a:schemeClr val="bg1"/>
                </a:solidFill>
              </a:rPr>
              <a:t> MgSO</a:t>
            </a:r>
            <a:r>
              <a:rPr lang="en-US" altLang="zh-CN" sz="1400" b="1" dirty="0">
                <a:solidFill>
                  <a:schemeClr val="bg1"/>
                </a:solidFill>
              </a:rPr>
              <a:t>4</a:t>
            </a:r>
            <a:r>
              <a:rPr lang="zh-CN" altLang="en-US" b="1" dirty="0" smtClean="0">
                <a:solidFill>
                  <a:schemeClr val="bg1"/>
                </a:solidFill>
              </a:rPr>
              <a:t>质量为</a:t>
            </a:r>
            <a:r>
              <a:rPr lang="en-US" altLang="zh-CN" b="1" dirty="0" smtClean="0">
                <a:solidFill>
                  <a:schemeClr val="bg1"/>
                </a:solidFill>
              </a:rPr>
              <a:t>6g</a:t>
            </a:r>
            <a:r>
              <a:rPr lang="zh-CN" altLang="en-US" b="1" dirty="0" smtClean="0">
                <a:solidFill>
                  <a:schemeClr val="bg1"/>
                </a:solidFill>
              </a:rPr>
              <a:t>，</a:t>
            </a:r>
            <a:r>
              <a:rPr lang="en-US" altLang="zh-CN" b="1" dirty="0" err="1">
                <a:solidFill>
                  <a:schemeClr val="bg1"/>
                </a:solidFill>
              </a:rPr>
              <a:t>NaOH</a:t>
            </a:r>
            <a:r>
              <a:rPr lang="zh-CN" altLang="en-US" b="1" dirty="0">
                <a:solidFill>
                  <a:schemeClr val="bg1"/>
                </a:solidFill>
              </a:rPr>
              <a:t>溶液溶质质量分数为</a:t>
            </a:r>
            <a:r>
              <a:rPr lang="en-US" altLang="zh-CN" b="1" dirty="0">
                <a:solidFill>
                  <a:schemeClr val="bg1"/>
                </a:solidFill>
              </a:rPr>
              <a:t>5.9%</a:t>
            </a:r>
            <a:r>
              <a:rPr lang="zh-CN" altLang="en-US" b="1" dirty="0">
                <a:solidFill>
                  <a:schemeClr val="bg1"/>
                </a:solidFill>
              </a:rPr>
              <a:t>，</a:t>
            </a:r>
            <a:r>
              <a:rPr lang="en-US" altLang="zh-CN" b="1" dirty="0">
                <a:solidFill>
                  <a:schemeClr val="bg1"/>
                </a:solidFill>
              </a:rPr>
              <a:t> </a:t>
            </a:r>
            <a:r>
              <a:rPr lang="en-US" altLang="zh-CN" b="1" dirty="0" err="1">
                <a:solidFill>
                  <a:schemeClr val="bg1"/>
                </a:solidFill>
              </a:rPr>
              <a:t>NaOH</a:t>
            </a:r>
            <a:r>
              <a:rPr lang="zh-CN" altLang="en-US" b="1" dirty="0" smtClean="0">
                <a:solidFill>
                  <a:schemeClr val="bg1"/>
                </a:solidFill>
              </a:rPr>
              <a:t>溶液体积为</a:t>
            </a:r>
            <a:r>
              <a:rPr lang="en-US" altLang="zh-CN" b="1" dirty="0" smtClean="0">
                <a:solidFill>
                  <a:schemeClr val="bg1"/>
                </a:solidFill>
              </a:rPr>
              <a:t>64.1mL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7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1316" y="172449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13788" y="511599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8187" y="1691376"/>
            <a:ext cx="11120718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260" y="1553812"/>
            <a:ext cx="1047525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[2019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河北一模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  <a:p>
            <a:pPr>
              <a:lnSpc>
                <a:spcPct val="20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现有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50mL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98%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的浓硫酸（密度为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1.84g/cm</a:t>
            </a:r>
            <a:r>
              <a:rPr lang="en-US" altLang="zh-CN" sz="3200" b="1" baseline="3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要把该浓硫酸稀释为溶质的质量分数为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的稀硫酸，则需要水的质量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3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（结果精确到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0.1g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40037" y="231249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9" name="椭圆 8"/>
          <p:cNvSpPr/>
          <p:nvPr/>
        </p:nvSpPr>
        <p:spPr>
          <a:xfrm>
            <a:off x="2958355" y="2814206"/>
            <a:ext cx="568810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69893" y="4755065"/>
            <a:ext cx="293145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18657" y="424103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所得溶液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6309" y="867735"/>
            <a:ext cx="294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溶液：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zh-CN" altLang="en-US" sz="2400" b="1" dirty="0">
                <a:solidFill>
                  <a:srgbClr val="FFFF00"/>
                </a:solidFill>
              </a:rPr>
              <a:t>所的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8497744" y="1237062"/>
            <a:ext cx="618565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5" name="TextBox 14"/>
          <p:cNvSpPr txBox="1"/>
          <p:nvPr/>
        </p:nvSpPr>
        <p:spPr>
          <a:xfrm>
            <a:off x="6909287" y="893968"/>
            <a:ext cx="16161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98%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53794" y="3410034"/>
            <a:ext cx="3050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50mL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ⅹ1.84g/mL=92g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15476" y="823505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加水</a:t>
            </a:r>
          </a:p>
        </p:txBody>
      </p:sp>
      <p:sp>
        <p:nvSpPr>
          <p:cNvPr id="18" name="椭圆 17"/>
          <p:cNvSpPr/>
          <p:nvPr/>
        </p:nvSpPr>
        <p:spPr>
          <a:xfrm>
            <a:off x="5421047" y="4838609"/>
            <a:ext cx="646588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8564980" y="414476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F00"/>
                </a:solidFill>
              </a:rPr>
              <a:t>x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588761" y="753091"/>
            <a:ext cx="1035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+x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47267" y="1691376"/>
            <a:ext cx="3942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ⅹ98%=(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+x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)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ⅹ20%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16309" y="2306384"/>
            <a:ext cx="161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x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=358.8g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86886" y="4777053"/>
            <a:ext cx="1220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黑体"/>
                <a:ea typeface="黑体"/>
              </a:rPr>
              <a:t>358.8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8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2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1316" y="172449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13788" y="511599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8187" y="1691376"/>
            <a:ext cx="11120718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260" y="1553812"/>
            <a:ext cx="1047525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[2019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河北一模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  <a:p>
            <a:pPr>
              <a:lnSpc>
                <a:spcPct val="20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现有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50mL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98%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的浓硫酸（密度为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1.84g/cm</a:t>
            </a:r>
            <a:r>
              <a:rPr lang="en-US" altLang="zh-CN" sz="3200" b="1" baseline="3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要把该浓硫酸稀释为溶质的质量分数为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的稀硫酸，则需要水的质量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3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（结果精确到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0.1g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40037" y="231249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9" name="椭圆 8"/>
          <p:cNvSpPr/>
          <p:nvPr/>
        </p:nvSpPr>
        <p:spPr>
          <a:xfrm>
            <a:off x="2958355" y="2814206"/>
            <a:ext cx="568810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69893" y="4755065"/>
            <a:ext cx="2931459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18657" y="424103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所得溶液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2235" y="559658"/>
            <a:ext cx="294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溶液：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zh-CN" altLang="en-US" sz="2400" b="1" dirty="0">
                <a:solidFill>
                  <a:srgbClr val="FFFF00"/>
                </a:solidFill>
              </a:rPr>
              <a:t>所的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8497744" y="975157"/>
            <a:ext cx="618565" cy="175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5" name="TextBox 14"/>
          <p:cNvSpPr txBox="1"/>
          <p:nvPr/>
        </p:nvSpPr>
        <p:spPr>
          <a:xfrm>
            <a:off x="6909287" y="581887"/>
            <a:ext cx="16161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原料：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98%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53794" y="3410034"/>
            <a:ext cx="3050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50mL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ⅹ1.84g/mL=92g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55817" y="569051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加水</a:t>
            </a:r>
          </a:p>
        </p:txBody>
      </p:sp>
      <p:sp>
        <p:nvSpPr>
          <p:cNvPr id="18" name="椭圆 17"/>
          <p:cNvSpPr/>
          <p:nvPr/>
        </p:nvSpPr>
        <p:spPr>
          <a:xfrm>
            <a:off x="5421047" y="4838609"/>
            <a:ext cx="646588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584687" y="559658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53138" y="1337866"/>
            <a:ext cx="3942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92g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ⅹ98%=20%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35498" y="1691376"/>
            <a:ext cx="161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x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=450.8g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86886" y="4777053"/>
            <a:ext cx="1220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黑体"/>
                <a:ea typeface="黑体"/>
              </a:rPr>
              <a:t>358.8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47266" y="2168072"/>
            <a:ext cx="3592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FF00"/>
                </a:solidFill>
                <a:latin typeface="黑体"/>
                <a:ea typeface="黑体"/>
              </a:rPr>
              <a:t>m(</a:t>
            </a:r>
            <a:r>
              <a:rPr lang="zh-CN" altLang="en-US" sz="2000" b="1" dirty="0">
                <a:solidFill>
                  <a:srgbClr val="FFFF00"/>
                </a:solidFill>
                <a:latin typeface="黑体"/>
                <a:ea typeface="黑体"/>
              </a:rPr>
              <a:t>水</a:t>
            </a:r>
            <a:r>
              <a:rPr lang="en-US" altLang="zh-CN" sz="2000" b="1" dirty="0">
                <a:solidFill>
                  <a:srgbClr val="FFFF00"/>
                </a:solidFill>
                <a:latin typeface="黑体"/>
                <a:ea typeface="黑体"/>
              </a:rPr>
              <a:t>)=</a:t>
            </a:r>
            <a:r>
              <a:rPr lang="en-US" altLang="zh-CN" sz="2000" b="1" dirty="0" smtClean="0">
                <a:solidFill>
                  <a:srgbClr val="FFFF00"/>
                </a:solidFill>
                <a:latin typeface="黑体"/>
                <a:ea typeface="黑体"/>
              </a:rPr>
              <a:t>450.8g-92g=358.8g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12528" y="97515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20%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26553" y="115320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法二：</a:t>
            </a:r>
            <a:endParaRPr lang="en-US" altLang="zh-CN" sz="3600" b="1" dirty="0" smtClean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0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2430" y="365100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74630" y="739150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8187" y="1691376"/>
            <a:ext cx="11120718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260" y="1374619"/>
            <a:ext cx="1047525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[2019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河西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  <a:p>
            <a:pPr>
              <a:lnSpc>
                <a:spcPct val="20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的氯化钠溶液加水（水的密度为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1g/ cm</a:t>
            </a:r>
            <a:r>
              <a:rPr lang="en-US" altLang="zh-CN" sz="2800" b="1" baseline="3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）配制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的氯化钠溶液，需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的氯化钠溶液的质量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3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椭圆 7"/>
          <p:cNvSpPr/>
          <p:nvPr/>
        </p:nvSpPr>
        <p:spPr>
          <a:xfrm>
            <a:off x="2263912" y="2529836"/>
            <a:ext cx="4304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35424" y="3459668"/>
            <a:ext cx="450476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12095" y="2093893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2077" y="3980817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所得溶液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5660" y="4273204"/>
            <a:ext cx="294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100g</a:t>
            </a:r>
          </a:p>
          <a:p>
            <a:r>
              <a:rPr lang="zh-CN" altLang="en-US" sz="2400" b="1" dirty="0">
                <a:solidFill>
                  <a:srgbClr val="FFFF00"/>
                </a:solidFill>
              </a:rPr>
              <a:t>所的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8122024" y="4628122"/>
            <a:ext cx="548940" cy="605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4" name="TextBox 13"/>
          <p:cNvSpPr txBox="1"/>
          <p:nvPr/>
        </p:nvSpPr>
        <p:spPr>
          <a:xfrm>
            <a:off x="5564837" y="4298143"/>
            <a:ext cx="2613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原料：溶液：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 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25%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50820" y="4228012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加水</a:t>
            </a:r>
          </a:p>
        </p:txBody>
      </p:sp>
      <p:sp>
        <p:nvSpPr>
          <p:cNvPr id="16" name="椭圆 15"/>
          <p:cNvSpPr/>
          <p:nvPr/>
        </p:nvSpPr>
        <p:spPr>
          <a:xfrm>
            <a:off x="8122024" y="3524571"/>
            <a:ext cx="133046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432317" y="4160777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x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0971" y="5129140"/>
            <a:ext cx="4510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25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%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=100gⅹ10%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2805" y="5678805"/>
            <a:ext cx="161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x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=40g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8875" y="4421253"/>
            <a:ext cx="974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黑体"/>
                <a:ea typeface="黑体"/>
              </a:rPr>
              <a:t>40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7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2430" y="365100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74630" y="739150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8187" y="1691376"/>
            <a:ext cx="11120718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260" y="1374619"/>
            <a:ext cx="1047525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[2019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河西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  <a:p>
            <a:pPr>
              <a:lnSpc>
                <a:spcPct val="20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的氯化钠溶液加水（水的密度为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1g/ cm</a:t>
            </a:r>
            <a:r>
              <a:rPr lang="en-US" altLang="zh-CN" sz="2800" b="1" baseline="3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）配制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质量分数为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的氯化钠溶液，需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的氯化钠溶液的质量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3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椭圆 7"/>
          <p:cNvSpPr/>
          <p:nvPr/>
        </p:nvSpPr>
        <p:spPr>
          <a:xfrm>
            <a:off x="2263912" y="2529836"/>
            <a:ext cx="4304977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35424" y="3459668"/>
            <a:ext cx="4504764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12095" y="2093893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原料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2077" y="3980817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所得溶液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6305" y="4528697"/>
            <a:ext cx="294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所得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溶液：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100g</a:t>
            </a:r>
          </a:p>
          <a:p>
            <a:r>
              <a:rPr lang="zh-CN" altLang="en-US" sz="2400" b="1" dirty="0">
                <a:solidFill>
                  <a:srgbClr val="FFFF00"/>
                </a:solidFill>
              </a:rPr>
              <a:t>所的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8216153" y="4789486"/>
            <a:ext cx="900152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4" name="TextBox 13"/>
          <p:cNvSpPr txBox="1"/>
          <p:nvPr/>
        </p:nvSpPr>
        <p:spPr>
          <a:xfrm>
            <a:off x="5266762" y="4499848"/>
            <a:ext cx="2613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原料：溶液：</a:t>
            </a:r>
            <a:endParaRPr lang="en-US" altLang="zh-CN" sz="2400" b="1" dirty="0" smtClean="0">
              <a:solidFill>
                <a:srgbClr val="FFFF00"/>
              </a:solidFill>
            </a:endParaRPr>
          </a:p>
          <a:p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            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浓度：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25%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58396" y="4443164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加水</a:t>
            </a:r>
          </a:p>
        </p:txBody>
      </p:sp>
      <p:sp>
        <p:nvSpPr>
          <p:cNvPr id="16" name="椭圆 15"/>
          <p:cNvSpPr/>
          <p:nvPr/>
        </p:nvSpPr>
        <p:spPr>
          <a:xfrm>
            <a:off x="8122024" y="3524571"/>
            <a:ext cx="1330461" cy="614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787254" y="4297043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F00"/>
                </a:solidFill>
              </a:rPr>
              <a:t>x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0971" y="5209822"/>
            <a:ext cx="451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(100g-x)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ⅹ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25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%=100gⅹ10%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2805" y="5463653"/>
            <a:ext cx="161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x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=60g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8875" y="4421253"/>
            <a:ext cx="974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黑体"/>
                <a:ea typeface="黑体"/>
              </a:rPr>
              <a:t>40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31992" y="506869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法二：</a:t>
            </a:r>
            <a:endParaRPr lang="en-US" altLang="zh-CN" sz="3600" b="1" dirty="0" smtClean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52417" y="4421252"/>
            <a:ext cx="111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100g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-x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23976" y="5908440"/>
            <a:ext cx="418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  <a:latin typeface="黑体"/>
                <a:ea typeface="黑体"/>
              </a:rPr>
              <a:t>m(</a:t>
            </a:r>
            <a:r>
              <a:rPr lang="zh-CN" altLang="en-US" sz="2400" b="1" dirty="0">
                <a:solidFill>
                  <a:srgbClr val="FFFF00"/>
                </a:solidFill>
                <a:latin typeface="黑体"/>
                <a:ea typeface="黑体"/>
              </a:rPr>
              <a:t>浓溶液</a:t>
            </a:r>
            <a:r>
              <a:rPr lang="en-US" altLang="zh-CN" sz="2400" b="1" dirty="0">
                <a:solidFill>
                  <a:srgbClr val="FFFF00"/>
                </a:solidFill>
                <a:latin typeface="黑体"/>
                <a:ea typeface="黑体"/>
              </a:rPr>
              <a:t>)=</a:t>
            </a:r>
            <a:r>
              <a:rPr lang="en-US" altLang="zh-CN" sz="2400" b="1" dirty="0" smtClean="0">
                <a:solidFill>
                  <a:srgbClr val="FFFF00"/>
                </a:solidFill>
                <a:latin typeface="黑体"/>
                <a:ea typeface="黑体"/>
              </a:rPr>
              <a:t>100g-60g=40g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30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2" grpId="0"/>
      <p:bldP spid="2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7925" y="461018"/>
            <a:ext cx="4138031" cy="923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18065" y="827063"/>
            <a:ext cx="1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 t="23136"/>
          <a:stretch>
            <a:fillRect/>
          </a:stretch>
        </p:blipFill>
        <p:spPr>
          <a:xfrm>
            <a:off x="358585" y="283251"/>
            <a:ext cx="2599769" cy="22033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5424" y="1624141"/>
            <a:ext cx="1077109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8584" y="2009477"/>
            <a:ext cx="1183341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河西期末）为测定某碳酸钠样品中碳酸钠的含量（杂质不参加反应且部分不溶于水）。取样品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，加入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稀盐酸恰好完全反应，得固液混合物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115.6g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，过滤，滤渣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，再向滤液中加入水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185.4g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，最终只得到氯化钠溶液。请计算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）样品中碳酸钠的质量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）最终得到的氯化钠溶液中溶质的质量分数（计算结果精确到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）若用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36.5%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的浓盐酸配制上述实验所用的稀盐酸，需要浓盐酸的质量。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260" y="1979734"/>
            <a:ext cx="10475258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3365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2371" y="1036904"/>
            <a:ext cx="64071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3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+2HCl=2NaCl+H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O+CO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↑</a:t>
            </a:r>
            <a:endParaRPr lang="zh-CN" altLang="en-US" sz="2800" b="1" dirty="0">
              <a:solidFill>
                <a:srgbClr val="FFFF00"/>
              </a:solidFill>
            </a:endParaRPr>
          </a:p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257" y="390567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解：设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45179" y="401783"/>
            <a:ext cx="2668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Na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2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CO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x</a:t>
            </a:r>
            <a:r>
              <a:rPr lang="zh-CN" altLang="en-US" sz="2400" b="1" dirty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68439" y="2008896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z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07241" y="433762"/>
            <a:ext cx="2262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y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83008" y="452122"/>
            <a:ext cx="2048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 smtClean="0">
                <a:solidFill>
                  <a:srgbClr val="FFFF00"/>
                </a:solidFill>
              </a:rPr>
              <a:t>HCl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>
                <a:solidFill>
                  <a:srgbClr val="FFFF00"/>
                </a:solidFill>
              </a:rPr>
              <a:t>z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77322" y="2016663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</a:rPr>
              <a:t>y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35100" y="2132007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x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14077" y="1600361"/>
            <a:ext cx="7244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106                73         117                    44                   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75" name="内容占位符 3"/>
          <p:cNvSpPr txBox="1">
            <a:spLocks/>
          </p:cNvSpPr>
          <p:nvPr/>
        </p:nvSpPr>
        <p:spPr>
          <a:xfrm>
            <a:off x="7670342" y="2919862"/>
            <a:ext cx="2295821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(3) 36.5%w=7.3g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  <p:sp>
        <p:nvSpPr>
          <p:cNvPr id="77" name="内容占位符 3"/>
          <p:cNvSpPr txBox="1">
            <a:spLocks/>
          </p:cNvSpPr>
          <p:nvPr/>
        </p:nvSpPr>
        <p:spPr>
          <a:xfrm>
            <a:off x="757384" y="5342512"/>
            <a:ext cx="10378161" cy="99617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答：碳酸钠质量为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10.6g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，氯化钠溶液中溶质的质量分数为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6.7%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，</a:t>
            </a:r>
            <a:endParaRPr lang="en-US" altLang="zh-CN" sz="2800" b="1" dirty="0">
              <a:solidFill>
                <a:schemeClr val="bg1"/>
              </a:solidFill>
            </a:endParaRPr>
          </a:p>
          <a:p>
            <a:pPr algn="l"/>
            <a:r>
              <a:rPr lang="zh-CN" altLang="en-US" sz="2800" b="1" dirty="0" smtClean="0">
                <a:solidFill>
                  <a:schemeClr val="bg1"/>
                </a:solidFill>
              </a:rPr>
              <a:t>所需浓盐酸质量为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20g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926035" y="1670239"/>
            <a:ext cx="5158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(2) m(</a:t>
            </a:r>
            <a:r>
              <a:rPr lang="en-US" altLang="zh-CN" sz="2800" b="1" dirty="0" err="1">
                <a:solidFill>
                  <a:srgbClr val="FFFF00"/>
                </a:solidFill>
              </a:rPr>
              <a:t>NaCl</a:t>
            </a:r>
            <a:r>
              <a:rPr lang="zh-CN" altLang="en-US" sz="2800" b="1" dirty="0">
                <a:solidFill>
                  <a:srgbClr val="FFFF00"/>
                </a:solidFill>
              </a:rPr>
              <a:t>原</a:t>
            </a:r>
            <a:r>
              <a:rPr lang="en-US" altLang="zh-CN" sz="2800" b="1" dirty="0">
                <a:solidFill>
                  <a:srgbClr val="FFFF00"/>
                </a:solidFill>
              </a:rPr>
              <a:t>)=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20g-1g-10.6g=8.4g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97773" y="2033994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F00"/>
                </a:solidFill>
              </a:rPr>
              <a:t>4.4g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1965" y="2464010"/>
            <a:ext cx="6886333" cy="1010684"/>
            <a:chOff x="711965" y="2464010"/>
            <a:chExt cx="6886333" cy="1010684"/>
          </a:xfrm>
        </p:grpSpPr>
        <p:grpSp>
          <p:nvGrpSpPr>
            <p:cNvPr id="43" name="组合 42"/>
            <p:cNvGrpSpPr/>
            <p:nvPr/>
          </p:nvGrpSpPr>
          <p:grpSpPr>
            <a:xfrm>
              <a:off x="711965" y="2464010"/>
              <a:ext cx="2199471" cy="979072"/>
              <a:chOff x="8500457" y="2262463"/>
              <a:chExt cx="2199471" cy="979072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8500457" y="2262463"/>
                <a:ext cx="2199471" cy="979072"/>
                <a:chOff x="6919436" y="2804064"/>
                <a:chExt cx="2199471" cy="979072"/>
              </a:xfrm>
            </p:grpSpPr>
            <p:cxnSp>
              <p:nvCxnSpPr>
                <p:cNvPr id="46" name="直接连接符 45"/>
                <p:cNvCxnSpPr/>
                <p:nvPr/>
              </p:nvCxnSpPr>
              <p:spPr>
                <a:xfrm>
                  <a:off x="7007720" y="3319938"/>
                  <a:ext cx="69255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/>
                <p:cNvSpPr txBox="1"/>
                <p:nvPr/>
              </p:nvSpPr>
              <p:spPr>
                <a:xfrm>
                  <a:off x="7146205" y="3223571"/>
                  <a:ext cx="34977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rgbClr val="FFFF00"/>
                      </a:solidFill>
                    </a:rPr>
                    <a:t>x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8302658" y="3259916"/>
                  <a:ext cx="81624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4.4g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6919436" y="2804064"/>
                  <a:ext cx="73289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106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grpSp>
              <p:nvGrpSpPr>
                <p:cNvPr id="50" name="组合 49"/>
                <p:cNvGrpSpPr/>
                <p:nvPr/>
              </p:nvGrpSpPr>
              <p:grpSpPr>
                <a:xfrm>
                  <a:off x="7783295" y="3322923"/>
                  <a:ext cx="384122" cy="116541"/>
                  <a:chOff x="5214422" y="3371363"/>
                  <a:chExt cx="384122" cy="116541"/>
                </a:xfrm>
              </p:grpSpPr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5214422" y="3371363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接连接符 52"/>
                  <p:cNvCxnSpPr/>
                  <p:nvPr/>
                </p:nvCxnSpPr>
                <p:spPr>
                  <a:xfrm>
                    <a:off x="5214422" y="3487904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1" name="TextBox 50"/>
                <p:cNvSpPr txBox="1"/>
                <p:nvPr/>
              </p:nvSpPr>
              <p:spPr>
                <a:xfrm>
                  <a:off x="8334600" y="2868136"/>
                  <a:ext cx="55015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44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</p:grpSp>
          <p:cxnSp>
            <p:nvCxnSpPr>
              <p:cNvPr id="45" name="直接连接符 44"/>
              <p:cNvCxnSpPr/>
              <p:nvPr/>
            </p:nvCxnSpPr>
            <p:spPr>
              <a:xfrm>
                <a:off x="9847531" y="2847523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/>
            <p:cNvGrpSpPr/>
            <p:nvPr/>
          </p:nvGrpSpPr>
          <p:grpSpPr>
            <a:xfrm>
              <a:off x="3124068" y="2560210"/>
              <a:ext cx="2122532" cy="909558"/>
              <a:chOff x="8588741" y="2316251"/>
              <a:chExt cx="2122532" cy="909558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8588741" y="2316251"/>
                <a:ext cx="2122532" cy="909558"/>
                <a:chOff x="7007720" y="2857852"/>
                <a:chExt cx="2122532" cy="909558"/>
              </a:xfrm>
            </p:grpSpPr>
            <p:cxnSp>
              <p:nvCxnSpPr>
                <p:cNvPr id="57" name="直接连接符 56"/>
                <p:cNvCxnSpPr/>
                <p:nvPr/>
              </p:nvCxnSpPr>
              <p:spPr>
                <a:xfrm>
                  <a:off x="7007720" y="3319938"/>
                  <a:ext cx="69255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TextBox 57"/>
                <p:cNvSpPr txBox="1"/>
                <p:nvPr/>
              </p:nvSpPr>
              <p:spPr>
                <a:xfrm>
                  <a:off x="7105864" y="3223571"/>
                  <a:ext cx="3273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z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8314003" y="3244190"/>
                  <a:ext cx="81624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4.4g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7027012" y="2857852"/>
                  <a:ext cx="55015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73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grpSp>
              <p:nvGrpSpPr>
                <p:cNvPr id="61" name="组合 60"/>
                <p:cNvGrpSpPr/>
                <p:nvPr/>
              </p:nvGrpSpPr>
              <p:grpSpPr>
                <a:xfrm>
                  <a:off x="7783295" y="3322923"/>
                  <a:ext cx="384122" cy="116541"/>
                  <a:chOff x="5214422" y="3371363"/>
                  <a:chExt cx="384122" cy="116541"/>
                </a:xfrm>
              </p:grpSpPr>
              <p:cxnSp>
                <p:nvCxnSpPr>
                  <p:cNvPr id="63" name="直接连接符 62"/>
                  <p:cNvCxnSpPr/>
                  <p:nvPr/>
                </p:nvCxnSpPr>
                <p:spPr>
                  <a:xfrm>
                    <a:off x="5214422" y="3371363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/>
                  <p:cNvCxnSpPr/>
                  <p:nvPr/>
                </p:nvCxnSpPr>
                <p:spPr>
                  <a:xfrm>
                    <a:off x="5214422" y="3487904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2" name="TextBox 61"/>
                <p:cNvSpPr txBox="1"/>
                <p:nvPr/>
              </p:nvSpPr>
              <p:spPr>
                <a:xfrm>
                  <a:off x="8334600" y="2868136"/>
                  <a:ext cx="55015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44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</p:grpSp>
          <p:cxnSp>
            <p:nvCxnSpPr>
              <p:cNvPr id="56" name="直接连接符 55"/>
              <p:cNvCxnSpPr/>
              <p:nvPr/>
            </p:nvCxnSpPr>
            <p:spPr>
              <a:xfrm>
                <a:off x="9847531" y="2847523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组合 79"/>
            <p:cNvGrpSpPr/>
            <p:nvPr/>
          </p:nvGrpSpPr>
          <p:grpSpPr>
            <a:xfrm>
              <a:off x="5475766" y="2511348"/>
              <a:ext cx="2122532" cy="963346"/>
              <a:chOff x="8588741" y="2262463"/>
              <a:chExt cx="2122532" cy="963346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8588741" y="2262463"/>
                <a:ext cx="2122532" cy="963346"/>
                <a:chOff x="7007720" y="2804064"/>
                <a:chExt cx="2122532" cy="963346"/>
              </a:xfrm>
            </p:grpSpPr>
            <p:cxnSp>
              <p:nvCxnSpPr>
                <p:cNvPr id="83" name="直接连接符 82"/>
                <p:cNvCxnSpPr/>
                <p:nvPr/>
              </p:nvCxnSpPr>
              <p:spPr>
                <a:xfrm>
                  <a:off x="7007720" y="3319938"/>
                  <a:ext cx="69255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TextBox 83"/>
                <p:cNvSpPr txBox="1"/>
                <p:nvPr/>
              </p:nvSpPr>
              <p:spPr>
                <a:xfrm>
                  <a:off x="7213440" y="3223571"/>
                  <a:ext cx="35458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y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8314003" y="3244190"/>
                  <a:ext cx="81624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4.4g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7027012" y="2804064"/>
                  <a:ext cx="90281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117g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  <p:grpSp>
              <p:nvGrpSpPr>
                <p:cNvPr id="87" name="组合 86"/>
                <p:cNvGrpSpPr/>
                <p:nvPr/>
              </p:nvGrpSpPr>
              <p:grpSpPr>
                <a:xfrm>
                  <a:off x="7783295" y="3322923"/>
                  <a:ext cx="384122" cy="116541"/>
                  <a:chOff x="5214422" y="3371363"/>
                  <a:chExt cx="384122" cy="116541"/>
                </a:xfrm>
              </p:grpSpPr>
              <p:cxnSp>
                <p:nvCxnSpPr>
                  <p:cNvPr id="89" name="直接连接符 88"/>
                  <p:cNvCxnSpPr/>
                  <p:nvPr/>
                </p:nvCxnSpPr>
                <p:spPr>
                  <a:xfrm>
                    <a:off x="5214422" y="3371363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接连接符 89"/>
                  <p:cNvCxnSpPr/>
                  <p:nvPr/>
                </p:nvCxnSpPr>
                <p:spPr>
                  <a:xfrm>
                    <a:off x="5214422" y="3487904"/>
                    <a:ext cx="384122" cy="0"/>
                  </a:xfrm>
                  <a:prstGeom prst="line">
                    <a:avLst/>
                  </a:prstGeom>
                  <a:ln w="28575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8" name="TextBox 87"/>
                <p:cNvSpPr txBox="1"/>
                <p:nvPr/>
              </p:nvSpPr>
              <p:spPr>
                <a:xfrm>
                  <a:off x="8334600" y="2868136"/>
                  <a:ext cx="55015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b="1" dirty="0" smtClean="0">
                      <a:solidFill>
                        <a:srgbClr val="FFFF00"/>
                      </a:solidFill>
                    </a:rPr>
                    <a:t>44</a:t>
                  </a:r>
                  <a:endParaRPr lang="zh-CN" altLang="en-US" sz="2800" b="1" dirty="0">
                    <a:solidFill>
                      <a:srgbClr val="FFFF00"/>
                    </a:solidFill>
                  </a:endParaRPr>
                </a:p>
              </p:txBody>
            </p:sp>
          </p:grpSp>
          <p:cxnSp>
            <p:nvCxnSpPr>
              <p:cNvPr id="82" name="直接连接符 81"/>
              <p:cNvCxnSpPr/>
              <p:nvPr/>
            </p:nvCxnSpPr>
            <p:spPr>
              <a:xfrm>
                <a:off x="9847531" y="2847523"/>
                <a:ext cx="69255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组合 2"/>
          <p:cNvGrpSpPr/>
          <p:nvPr/>
        </p:nvGrpSpPr>
        <p:grpSpPr>
          <a:xfrm>
            <a:off x="865370" y="3258541"/>
            <a:ext cx="6629665" cy="674111"/>
            <a:chOff x="865370" y="3258541"/>
            <a:chExt cx="6629665" cy="674111"/>
          </a:xfrm>
        </p:grpSpPr>
        <p:grpSp>
          <p:nvGrpSpPr>
            <p:cNvPr id="65" name="组合 64"/>
            <p:cNvGrpSpPr/>
            <p:nvPr/>
          </p:nvGrpSpPr>
          <p:grpSpPr>
            <a:xfrm>
              <a:off x="865370" y="3258541"/>
              <a:ext cx="1846304" cy="584775"/>
              <a:chOff x="2146555" y="4395535"/>
              <a:chExt cx="1846304" cy="584775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2146555" y="4395535"/>
                <a:ext cx="37863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x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>
                <a:off x="2556982" y="4662979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2557662" y="4802097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/>
              <p:cNvSpPr txBox="1"/>
              <p:nvPr/>
            </p:nvSpPr>
            <p:spPr>
              <a:xfrm>
                <a:off x="2993868" y="4426313"/>
                <a:ext cx="9989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10.6g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3322060" y="3331324"/>
              <a:ext cx="1625251" cy="584775"/>
              <a:chOff x="2184866" y="4397785"/>
              <a:chExt cx="1625251" cy="584775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2184866" y="4397785"/>
                <a:ext cx="3481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rgbClr val="FFFF00"/>
                    </a:solidFill>
                  </a:rPr>
                  <a:t>z</a:t>
                </a:r>
                <a:endParaRPr lang="zh-CN" altLang="en-US" sz="32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2556982" y="4662979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2557662" y="4802097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993868" y="4426313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7.3g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5617604" y="3380904"/>
              <a:ext cx="1877431" cy="551748"/>
              <a:chOff x="2184866" y="4397785"/>
              <a:chExt cx="1729026" cy="551748"/>
            </a:xfrm>
          </p:grpSpPr>
          <p:sp>
            <p:nvSpPr>
              <p:cNvPr id="93" name="TextBox 92"/>
              <p:cNvSpPr txBox="1"/>
              <p:nvPr/>
            </p:nvSpPr>
            <p:spPr>
              <a:xfrm>
                <a:off x="2184866" y="4397785"/>
                <a:ext cx="3265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y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94" name="直接连接符 93"/>
              <p:cNvCxnSpPr/>
              <p:nvPr/>
            </p:nvCxnSpPr>
            <p:spPr>
              <a:xfrm>
                <a:off x="2556982" y="4662979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>
                <a:off x="2557662" y="4802097"/>
                <a:ext cx="384122" cy="0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/>
              <p:cNvSpPr txBox="1"/>
              <p:nvPr/>
            </p:nvSpPr>
            <p:spPr>
              <a:xfrm>
                <a:off x="2993868" y="4426313"/>
                <a:ext cx="9200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FF00"/>
                    </a:solidFill>
                  </a:rPr>
                  <a:t>11.7g</a:t>
                </a:r>
                <a:endParaRPr lang="zh-CN" altLang="en-US" sz="2800" b="1" dirty="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97" name="矩形 96"/>
          <p:cNvSpPr/>
          <p:nvPr/>
        </p:nvSpPr>
        <p:spPr>
          <a:xfrm>
            <a:off x="7429230" y="1200080"/>
            <a:ext cx="43971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m(CO</a:t>
            </a:r>
            <a:r>
              <a:rPr lang="en-US" altLang="zh-CN" sz="1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)=20g+100g-115.6g=4.4g</a:t>
            </a:r>
          </a:p>
        </p:txBody>
      </p:sp>
      <p:sp>
        <p:nvSpPr>
          <p:cNvPr id="98" name="矩形 97"/>
          <p:cNvSpPr/>
          <p:nvPr/>
        </p:nvSpPr>
        <p:spPr>
          <a:xfrm>
            <a:off x="7146449" y="2237233"/>
            <a:ext cx="4717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 m(</a:t>
            </a:r>
            <a:r>
              <a:rPr lang="en-US" altLang="zh-CN" sz="2800" b="1" dirty="0" err="1" smtClean="0">
                <a:solidFill>
                  <a:srgbClr val="FFFF00"/>
                </a:solidFill>
              </a:rPr>
              <a:t>NaCl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总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)=8.4g+11.7g=20.1g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00249" y="3973099"/>
            <a:ext cx="6021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 m(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所得溶液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)=115.6g-1g+185.4g=300g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868185" y="4534330"/>
            <a:ext cx="7180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所得氯化钠质量分数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=20.1g</a:t>
            </a:r>
            <a:r>
              <a:rPr lang="en-US" altLang="zh-CN" sz="2800" b="1" dirty="0" smtClean="0">
                <a:solidFill>
                  <a:srgbClr val="FFFF00"/>
                </a:solidFill>
                <a:latin typeface="仿宋"/>
                <a:ea typeface="仿宋"/>
              </a:rPr>
              <a:t>÷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300g</a:t>
            </a:r>
            <a:r>
              <a:rPr lang="en-US" altLang="zh-CN" sz="2800" b="1" dirty="0" smtClean="0">
                <a:solidFill>
                  <a:srgbClr val="FFFF00"/>
                </a:solidFill>
                <a:latin typeface="黑体"/>
                <a:ea typeface="黑体"/>
              </a:rPr>
              <a:t>ⅹ100%</a:t>
            </a:r>
            <a:r>
              <a:rPr lang="en-US" altLang="zh-CN" sz="2800" b="1" dirty="0" smtClean="0">
                <a:solidFill>
                  <a:srgbClr val="FFFF00"/>
                </a:solidFill>
              </a:rPr>
              <a:t>=6.7%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191301" y="492463"/>
            <a:ext cx="227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</a:rPr>
              <a:t>浓盐酸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质量为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w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02" name="内容占位符 3"/>
          <p:cNvSpPr txBox="1">
            <a:spLocks/>
          </p:cNvSpPr>
          <p:nvPr/>
        </p:nvSpPr>
        <p:spPr>
          <a:xfrm>
            <a:off x="8458331" y="3394140"/>
            <a:ext cx="1024639" cy="4247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FFFF00"/>
                </a:solidFill>
              </a:rPr>
              <a:t>w=20g</a:t>
            </a:r>
            <a:endParaRPr lang="zh-CN" altLang="en-US" sz="1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440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/>
      <p:bldP spid="31" grpId="0"/>
      <p:bldP spid="32" grpId="0"/>
      <p:bldP spid="33" grpId="0"/>
      <p:bldP spid="34" grpId="0"/>
      <p:bldP spid="42" grpId="0"/>
      <p:bldP spid="75" grpId="0"/>
      <p:bldP spid="77" grpId="0"/>
      <p:bldP spid="79" grpId="0"/>
      <p:bldP spid="78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970749" y="885122"/>
            <a:ext cx="6563216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9600" b="1" dirty="0" smtClean="0">
                <a:ln w="21590">
                  <a:solidFill>
                    <a:schemeClr val="bg1"/>
                  </a:solidFill>
                </a:ln>
                <a:solidFill>
                  <a:srgbClr val="FF0000"/>
                </a:solidFill>
                <a:latin typeface="Batang" panose="02030600000101010101" pitchFamily="18" charset="-127"/>
                <a:ea typeface="华文行楷" panose="02010800040101010101" pitchFamily="2" charset="-122"/>
              </a:rPr>
              <a:t>谢谢！</a:t>
            </a:r>
            <a:endParaRPr lang="en-US" altLang="zh-CN" sz="9600" b="1" dirty="0" smtClean="0">
              <a:ln w="21590">
                <a:solidFill>
                  <a:schemeClr val="bg1"/>
                </a:solidFill>
              </a:ln>
              <a:solidFill>
                <a:srgbClr val="FF0000"/>
              </a:solidFill>
              <a:latin typeface="Batang" panose="02030600000101010101" pitchFamily="18" charset="-127"/>
              <a:ea typeface="华文行楷" panose="02010800040101010101" pitchFamily="2" charset="-122"/>
            </a:endParaRPr>
          </a:p>
          <a:p>
            <a:r>
              <a:rPr lang="zh-CN" altLang="en-US" sz="9600" b="1" dirty="0" smtClean="0">
                <a:ln w="21590">
                  <a:solidFill>
                    <a:schemeClr val="bg1"/>
                  </a:solidFill>
                </a:ln>
                <a:solidFill>
                  <a:srgbClr val="FF0000"/>
                </a:solidFill>
                <a:latin typeface="Batang" panose="02030600000101010101" pitchFamily="18" charset="-127"/>
                <a:ea typeface="华文行楷" panose="02010800040101010101" pitchFamily="2" charset="-122"/>
              </a:rPr>
              <a:t>加油</a:t>
            </a:r>
            <a:r>
              <a:rPr lang="zh-CN" altLang="en-US" sz="9600" b="1" dirty="0">
                <a:ln w="21590">
                  <a:solidFill>
                    <a:schemeClr val="bg1"/>
                  </a:solidFill>
                </a:ln>
                <a:solidFill>
                  <a:srgbClr val="FF0000"/>
                </a:solidFill>
                <a:latin typeface="Batang" panose="02030600000101010101" pitchFamily="18" charset="-127"/>
                <a:ea typeface="华文行楷" panose="02010800040101010101" pitchFamily="2" charset="-122"/>
              </a:rPr>
              <a:t>武汉</a:t>
            </a:r>
            <a:r>
              <a:rPr lang="zh-CN" altLang="en-US" sz="9600" b="1" dirty="0" smtClean="0">
                <a:ln w="21590">
                  <a:solidFill>
                    <a:schemeClr val="bg1"/>
                  </a:solidFill>
                </a:ln>
                <a:solidFill>
                  <a:srgbClr val="FF0000"/>
                </a:solidFill>
                <a:latin typeface="Batang" panose="02030600000101010101" pitchFamily="18" charset="-127"/>
                <a:ea typeface="华文行楷" panose="02010800040101010101" pitchFamily="2" charset="-122"/>
              </a:rPr>
              <a:t>！</a:t>
            </a:r>
            <a:endParaRPr lang="en-US" altLang="zh-CN" sz="9600" b="1" dirty="0" smtClean="0">
              <a:ln w="21590">
                <a:solidFill>
                  <a:schemeClr val="bg1"/>
                </a:solidFill>
              </a:ln>
              <a:solidFill>
                <a:srgbClr val="FF0000"/>
              </a:solidFill>
              <a:latin typeface="Batang" panose="02030600000101010101" pitchFamily="18" charset="-127"/>
              <a:ea typeface="华文行楷" panose="02010800040101010101" pitchFamily="2" charset="-122"/>
            </a:endParaRPr>
          </a:p>
          <a:p>
            <a:r>
              <a:rPr lang="zh-CN" altLang="en-US" sz="9600" b="1" dirty="0" smtClean="0">
                <a:ln w="21590">
                  <a:solidFill>
                    <a:schemeClr val="bg1"/>
                  </a:solidFill>
                </a:ln>
                <a:solidFill>
                  <a:srgbClr val="FF0000"/>
                </a:solidFill>
                <a:latin typeface="Batang" panose="02030600000101010101" pitchFamily="18" charset="-127"/>
                <a:ea typeface="华文行楷" panose="02010800040101010101" pitchFamily="2" charset="-122"/>
              </a:rPr>
              <a:t>加油中国！</a:t>
            </a:r>
            <a:endParaRPr lang="zh-CN" altLang="en-US" sz="9600" b="1" dirty="0">
              <a:ln w="21590">
                <a:solidFill>
                  <a:schemeClr val="bg1"/>
                </a:solidFill>
              </a:ln>
              <a:solidFill>
                <a:srgbClr val="FF0000"/>
              </a:solidFill>
              <a:latin typeface="Batang" panose="02030600000101010101" pitchFamily="18" charset="-127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92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.1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.1|7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3|1.2|1.2|1.2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3|1.2|1.1|1.4|7.9|1.1|1.1|1.2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.1|4.4|7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5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8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|13.1|1.6|1.1|1.7|4.9|2.1|1.1|2.1|6.8|1|0.9|4.5|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9.7|6|13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0|3.3|0.7|0.6|1.2|7.6|6.3|2.1|8.2|2.1|4.4|1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6|11.5|9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5|2.6|4.7|4.2|17.7|6.7|1.9|0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|5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9.3|21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.6|3.4|6.8|11.3|3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.7|6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6.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3|7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1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4.5|7.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1.7|4.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4.2|7.5|2.1|1.3|4.7|3.9|1.9|0.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4.3|2.1|2.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6.2|2.7|1.1|4.3|7.4|11.7|1.6|7|5.6|12.6|3.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8|9.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4.2|3|6.5|6.2|3.4|3.6|9.6|3.2|5.7|3.2|1.8|5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|4.2|1.3|1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3|2|3.1|1.8|5.2|5.3|1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3.5|1.6|2.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7.5|3.4|5.6|1.1|6.7|6.6|3.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1|9.6|5|12.9|10.3|4.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6.9|1|4.7|2.1|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|5|3.2|6.4|9.4|14.4|6.6|1.6|6.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1.3|4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9.3|2.5|3.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2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8.4|10.4|1.1|2.7|3.4|1.1|0.9|1.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0.9|1.5|7.6|2.4|10.5|3.9|7.2|8.3|0.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0|11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0|11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7015</Words>
  <Application>Microsoft Office PowerPoint</Application>
  <PresentationFormat>自定义</PresentationFormat>
  <Paragraphs>1517</Paragraphs>
  <Slides>108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108</vt:i4>
      </vt:variant>
    </vt:vector>
  </HeadingPairs>
  <TitlesOfParts>
    <vt:vector size="10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959</cp:revision>
  <dcterms:created xsi:type="dcterms:W3CDTF">2015-05-05T08:02:00Z</dcterms:created>
  <dcterms:modified xsi:type="dcterms:W3CDTF">2020-02-05T02:56:31Z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